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347" r:id="rId3"/>
    <p:sldId id="348" r:id="rId4"/>
    <p:sldId id="376" r:id="rId5"/>
    <p:sldId id="349" r:id="rId6"/>
    <p:sldId id="377" r:id="rId7"/>
    <p:sldId id="378" r:id="rId8"/>
    <p:sldId id="380" r:id="rId9"/>
    <p:sldId id="382" r:id="rId10"/>
    <p:sldId id="384" r:id="rId11"/>
    <p:sldId id="379" r:id="rId12"/>
    <p:sldId id="385" r:id="rId13"/>
    <p:sldId id="391" r:id="rId14"/>
    <p:sldId id="392" r:id="rId15"/>
    <p:sldId id="386" r:id="rId16"/>
    <p:sldId id="387" r:id="rId17"/>
    <p:sldId id="375" r:id="rId18"/>
    <p:sldId id="389" r:id="rId19"/>
    <p:sldId id="390" r:id="rId20"/>
    <p:sldId id="383" r:id="rId21"/>
    <p:sldId id="338" r:id="rId22"/>
    <p:sldId id="393" r:id="rId23"/>
    <p:sldId id="408" r:id="rId24"/>
    <p:sldId id="396" r:id="rId25"/>
    <p:sldId id="395" r:id="rId26"/>
    <p:sldId id="397" r:id="rId27"/>
    <p:sldId id="399" r:id="rId28"/>
    <p:sldId id="400" r:id="rId29"/>
    <p:sldId id="403" r:id="rId30"/>
    <p:sldId id="404" r:id="rId31"/>
    <p:sldId id="405" r:id="rId32"/>
    <p:sldId id="401" r:id="rId33"/>
    <p:sldId id="402" r:id="rId34"/>
    <p:sldId id="346" r:id="rId35"/>
    <p:sldId id="334" r:id="rId36"/>
    <p:sldId id="302" r:id="rId37"/>
    <p:sldId id="406" r:id="rId38"/>
    <p:sldId id="37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15" autoAdjust="0"/>
    <p:restoredTop sz="94662" autoAdjust="0"/>
  </p:normalViewPr>
  <p:slideViewPr>
    <p:cSldViewPr>
      <p:cViewPr varScale="1">
        <p:scale>
          <a:sx n="74" d="100"/>
          <a:sy n="74" d="100"/>
        </p:scale>
        <p:origin x="-38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515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13695-1C9B-4079-8D0D-D323BD1B164F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E2854-5FBB-4C74-BE10-76F63EF13F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94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E2854-5FBB-4C74-BE10-76F63EF13FDC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103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E2854-5FBB-4C74-BE10-76F63EF13FDC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58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1E2854-5FBB-4C74-BE10-76F63EF13FDC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23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museumpushkin.ru/assets/images/temp_exibitions/ivashov_220let_17/imgp5955.jpg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museum.ru/N67696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128792" cy="12241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500" b="1" dirty="0">
                <a:latin typeface="Arial Black" panose="020B0A04020102020204" pitchFamily="34" charset="0"/>
                <a:cs typeface="Arial" pitchFamily="34" charset="0"/>
              </a:rPr>
              <a:t>Муниципальное </a:t>
            </a:r>
            <a:r>
              <a:rPr lang="ru-RU" sz="1500" b="1" dirty="0" smtClean="0">
                <a:latin typeface="Arial Black" panose="020B0A04020102020204" pitchFamily="34" charset="0"/>
                <a:cs typeface="Arial" pitchFamily="34" charset="0"/>
              </a:rPr>
              <a:t/>
            </a:r>
            <a:br>
              <a:rPr lang="ru-RU" sz="1500" b="1" dirty="0" smtClean="0">
                <a:latin typeface="Arial Black" panose="020B0A04020102020204" pitchFamily="34" charset="0"/>
                <a:cs typeface="Arial" pitchFamily="34" charset="0"/>
              </a:rPr>
            </a:br>
            <a:r>
              <a:rPr lang="ru-RU" sz="1500" b="1" dirty="0" smtClean="0">
                <a:latin typeface="Arial Black" panose="020B0A04020102020204" pitchFamily="34" charset="0"/>
                <a:cs typeface="Arial" pitchFamily="34" charset="0"/>
              </a:rPr>
              <a:t>общеобразовательное учреждение</a:t>
            </a:r>
            <a:br>
              <a:rPr lang="ru-RU" sz="1500" b="1" dirty="0" smtClean="0">
                <a:latin typeface="Arial Black" panose="020B0A04020102020204" pitchFamily="34" charset="0"/>
                <a:cs typeface="Arial" pitchFamily="34" charset="0"/>
              </a:rPr>
            </a:br>
            <a:r>
              <a:rPr lang="ru-RU" sz="1500" b="1" dirty="0" smtClean="0">
                <a:latin typeface="Arial Black" panose="020B0A04020102020204" pitchFamily="34" charset="0"/>
                <a:cs typeface="Arial" pitchFamily="34" charset="0"/>
              </a:rPr>
              <a:t>"</a:t>
            </a:r>
            <a:r>
              <a:rPr lang="ru-RU" sz="1500" b="1" dirty="0">
                <a:latin typeface="Arial Black" panose="020B0A04020102020204" pitchFamily="34" charset="0"/>
                <a:cs typeface="Arial" pitchFamily="34" charset="0"/>
              </a:rPr>
              <a:t>Средняя </a:t>
            </a:r>
            <a:r>
              <a:rPr lang="ru-RU" sz="1500" b="1" dirty="0" smtClean="0">
                <a:latin typeface="Arial Black" panose="020B0A04020102020204" pitchFamily="34" charset="0"/>
                <a:cs typeface="Arial" pitchFamily="34" charset="0"/>
              </a:rPr>
              <a:t>общеобразовательная </a:t>
            </a:r>
            <a:r>
              <a:rPr lang="ru-RU" sz="1500" b="1" dirty="0">
                <a:latin typeface="Arial Black" panose="020B0A04020102020204" pitchFamily="34" charset="0"/>
                <a:cs typeface="Arial" pitchFamily="34" charset="0"/>
              </a:rPr>
              <a:t>школа № </a:t>
            </a:r>
            <a:r>
              <a:rPr lang="ru-RU" sz="1500" b="1" dirty="0" smtClean="0">
                <a:latin typeface="Arial Black" panose="020B0A04020102020204" pitchFamily="34" charset="0"/>
                <a:cs typeface="Arial" pitchFamily="34" charset="0"/>
              </a:rPr>
              <a:t>1 </a:t>
            </a:r>
            <a:r>
              <a:rPr lang="ru-RU" sz="1500" b="1" dirty="0">
                <a:latin typeface="Arial Black" panose="020B0A04020102020204" pitchFamily="34" charset="0"/>
                <a:cs typeface="Arial" pitchFamily="34" charset="0"/>
              </a:rPr>
              <a:t>им. Героя Советского Союза </a:t>
            </a:r>
            <a:r>
              <a:rPr lang="ru-RU" sz="1500" b="1" dirty="0" smtClean="0">
                <a:latin typeface="Arial Black" panose="020B0A04020102020204" pitchFamily="34" charset="0"/>
                <a:cs typeface="Arial" pitchFamily="34" charset="0"/>
              </a:rPr>
              <a:t/>
            </a:r>
            <a:br>
              <a:rPr lang="ru-RU" sz="1500" b="1" dirty="0" smtClean="0">
                <a:latin typeface="Arial Black" panose="020B0A04020102020204" pitchFamily="34" charset="0"/>
                <a:cs typeface="Arial" pitchFamily="34" charset="0"/>
              </a:rPr>
            </a:br>
            <a:r>
              <a:rPr lang="ru-RU" sz="1500" b="1" dirty="0" smtClean="0">
                <a:latin typeface="Arial Black" panose="020B0A04020102020204" pitchFamily="34" charset="0"/>
                <a:cs typeface="Arial" pitchFamily="34" charset="0"/>
              </a:rPr>
              <a:t>Н.П</a:t>
            </a:r>
            <a:r>
              <a:rPr lang="ru-RU" sz="1500" b="1" dirty="0">
                <a:latin typeface="Arial Black" panose="020B0A04020102020204" pitchFamily="34" charset="0"/>
                <a:cs typeface="Arial" pitchFamily="34" charset="0"/>
              </a:rPr>
              <a:t>. Фёдорова"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437113"/>
            <a:ext cx="7416824" cy="1296144"/>
          </a:xfr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1600" b="1" i="0" dirty="0" smtClean="0">
                <a:solidFill>
                  <a:schemeClr val="tx1"/>
                </a:solidFill>
              </a:rPr>
              <a:t>Участник конкурса</a:t>
            </a:r>
            <a:r>
              <a:rPr lang="ru-RU" sz="1800" b="1" i="0" dirty="0" smtClean="0">
                <a:solidFill>
                  <a:schemeClr val="tx1"/>
                </a:solidFill>
              </a:rPr>
              <a:t>: </a:t>
            </a:r>
            <a:r>
              <a:rPr lang="ru-RU" sz="1600" b="1" i="0" dirty="0" smtClean="0">
                <a:solidFill>
                  <a:schemeClr val="tx1"/>
                </a:solidFill>
              </a:rPr>
              <a:t>Антонов Кирилл– учащийся 8А класса;</a:t>
            </a:r>
          </a:p>
          <a:p>
            <a:pPr>
              <a:lnSpc>
                <a:spcPct val="100000"/>
              </a:lnSpc>
            </a:pPr>
            <a:r>
              <a:rPr lang="ru-RU" sz="1600" b="1" i="0" dirty="0" smtClean="0">
                <a:solidFill>
                  <a:schemeClr val="tx1"/>
                </a:solidFill>
              </a:rPr>
              <a:t>Научный руководитель: </a:t>
            </a:r>
            <a:r>
              <a:rPr lang="ru-RU" sz="1600" b="1" i="0" dirty="0" err="1" smtClean="0">
                <a:solidFill>
                  <a:schemeClr val="tx1"/>
                </a:solidFill>
              </a:rPr>
              <a:t>Аксюткина</a:t>
            </a:r>
            <a:r>
              <a:rPr lang="ru-RU" sz="1600" b="1" i="0" dirty="0" smtClean="0">
                <a:solidFill>
                  <a:schemeClr val="tx1"/>
                </a:solidFill>
              </a:rPr>
              <a:t> Татьяна Викторовна – </a:t>
            </a:r>
          </a:p>
          <a:p>
            <a:pPr>
              <a:lnSpc>
                <a:spcPct val="100000"/>
              </a:lnSpc>
            </a:pPr>
            <a:r>
              <a:rPr lang="ru-RU" sz="1600" b="1" i="0" dirty="0" smtClean="0">
                <a:solidFill>
                  <a:schemeClr val="tx1"/>
                </a:solidFill>
              </a:rPr>
              <a:t>педагог дополнительного образования.</a:t>
            </a:r>
            <a:endParaRPr lang="ru-RU" sz="1600" i="0" dirty="0" smtClean="0">
              <a:solidFill>
                <a:schemeClr val="tx1"/>
              </a:solidFill>
            </a:endParaRPr>
          </a:p>
          <a:p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2276871"/>
            <a:ext cx="74168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Arial Black" pitchFamily="34" charset="0"/>
              </a:rPr>
              <a:t>Номинация: </a:t>
            </a:r>
          </a:p>
          <a:p>
            <a:pPr algn="ctr"/>
            <a:r>
              <a:rPr lang="ru-RU" sz="2800" b="1" i="1" dirty="0" smtClean="0">
                <a:latin typeface="Arial Black" pitchFamily="34" charset="0"/>
              </a:rPr>
              <a:t>История одной организации</a:t>
            </a:r>
            <a:endParaRPr lang="ru-RU" sz="2800" b="1" i="1" dirty="0">
              <a:latin typeface="Arial Black" pitchFamily="34" charset="0"/>
            </a:endParaRPr>
          </a:p>
          <a:p>
            <a:endParaRPr lang="ru-RU" sz="2800" b="1" i="1" dirty="0" smtClean="0">
              <a:latin typeface="Arial Black" pitchFamily="34" charset="0"/>
            </a:endParaRPr>
          </a:p>
          <a:p>
            <a:pPr algn="ctr"/>
            <a:r>
              <a:rPr lang="ru-RU" sz="2400" b="1" i="1" dirty="0" smtClean="0">
                <a:latin typeface="Arial Black" pitchFamily="34" charset="0"/>
              </a:rPr>
              <a:t>Тема: «Почтовая станция – погибающий памятник российской истории»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8653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124744"/>
            <a:ext cx="705678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Всероссийский музей А.С. Пушкина</a:t>
            </a:r>
          </a:p>
        </p:txBody>
      </p:sp>
      <p:pic>
        <p:nvPicPr>
          <p:cNvPr id="5" name="Рисунок 4" descr="http://www.museumpushkin.ru/assets/cache/drlite/1399/thm_assets--images--temp_exibitions--ivashov_220let_17--imgp5955_jpg-500_331.jpg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78742"/>
            <a:ext cx="5616624" cy="39104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716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196752"/>
            <a:ext cx="7632848" cy="5247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На выставке «Василий Петрович Ивашев.                                               К 220-летию со </a:t>
            </a:r>
            <a:r>
              <a:rPr lang="ru-RU" sz="2000" b="1" dirty="0">
                <a:solidFill>
                  <a:srgbClr val="FF0000"/>
                </a:solidFill>
              </a:rPr>
              <a:t>Д</a:t>
            </a:r>
            <a:r>
              <a:rPr lang="ru-RU" sz="2000" b="1" dirty="0" smtClean="0">
                <a:solidFill>
                  <a:srgbClr val="FF0000"/>
                </a:solidFill>
              </a:rPr>
              <a:t>ня рождения»                             </a:t>
            </a:r>
            <a:r>
              <a:rPr lang="ru-RU" sz="2000" b="1" dirty="0" smtClean="0">
                <a:hlinkClick r:id="rId2"/>
              </a:rPr>
              <a:t> </a:t>
            </a:r>
            <a:r>
              <a:rPr lang="ru-RU" sz="2000" b="1" dirty="0">
                <a:hlinkClick r:id="rId2"/>
              </a:rPr>
              <a:t>http://museum.ru/N67696</a:t>
            </a:r>
            <a:endParaRPr lang="ru-RU" sz="2000" b="1" dirty="0"/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были представлены личные вещи семьи Ивашевых,                                в том числе:</a:t>
            </a:r>
          </a:p>
          <a:p>
            <a:pPr algn="ctr"/>
            <a:endParaRPr lang="ru-RU" sz="400" b="1" dirty="0" smtClean="0">
              <a:solidFill>
                <a:srgbClr val="0070C0"/>
              </a:solidFill>
            </a:endParaRPr>
          </a:p>
          <a:p>
            <a:pPr marL="342900" indent="-342900" algn="ctr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</a:rPr>
              <a:t>цепочка </a:t>
            </a:r>
            <a:r>
              <a:rPr lang="ru-RU" sz="2000" b="1" dirty="0">
                <a:solidFill>
                  <a:srgbClr val="0070C0"/>
                </a:solidFill>
              </a:rPr>
              <a:t>из волос </a:t>
            </a:r>
            <a:r>
              <a:rPr lang="ru-RU" sz="2000" b="1" dirty="0" smtClean="0">
                <a:solidFill>
                  <a:srgbClr val="0070C0"/>
                </a:solidFill>
              </a:rPr>
              <a:t>Камиллы Петровны,</a:t>
            </a:r>
            <a:r>
              <a:rPr lang="ru-RU" sz="2000" b="1" dirty="0" smtClean="0"/>
              <a:t>                                             сплетенная Василием Петровичем после её кончины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</a:rPr>
              <a:t>чашка </a:t>
            </a:r>
            <a:r>
              <a:rPr lang="ru-RU" sz="2000" b="1" dirty="0">
                <a:solidFill>
                  <a:srgbClr val="0070C0"/>
                </a:solidFill>
              </a:rPr>
              <a:t>с блюдцем супругов Ивашевых,</a:t>
            </a:r>
            <a:r>
              <a:rPr lang="ru-RU" sz="2000" b="1" dirty="0"/>
              <a:t> </a:t>
            </a:r>
            <a:r>
              <a:rPr lang="ru-RU" sz="2000" b="1" dirty="0" smtClean="0"/>
              <a:t>                                                        из </a:t>
            </a:r>
            <a:r>
              <a:rPr lang="ru-RU" sz="2000" b="1" dirty="0"/>
              <a:t>сервиза, заказанного отцом В. П. Ивашева </a:t>
            </a:r>
            <a:r>
              <a:rPr lang="ru-RU" sz="2000" b="1" dirty="0" smtClean="0"/>
              <a:t>                      Петром </a:t>
            </a:r>
            <a:r>
              <a:rPr lang="ru-RU" sz="2000" b="1" dirty="0"/>
              <a:t>Никифоровичем для отправки в Сибирь </a:t>
            </a:r>
            <a:r>
              <a:rPr lang="ru-RU" sz="2000" b="1" dirty="0" smtClean="0"/>
              <a:t>                                       сыну </a:t>
            </a:r>
            <a:r>
              <a:rPr lang="ru-RU" sz="2000" b="1" dirty="0"/>
              <a:t>и его жене. </a:t>
            </a:r>
            <a:r>
              <a:rPr lang="ru-RU" sz="2000" b="1" dirty="0" smtClean="0"/>
              <a:t>Чашка </a:t>
            </a:r>
            <a:r>
              <a:rPr lang="ru-RU" sz="2000" b="1" dirty="0"/>
              <a:t>украшена золотой монограммой "С" и "В" из начальных букв имен </a:t>
            </a:r>
            <a:r>
              <a:rPr lang="ru-RU" sz="2000" b="1" dirty="0" err="1"/>
              <a:t>Camilla-Basile</a:t>
            </a:r>
            <a:r>
              <a:rPr lang="ru-RU" sz="2000" b="1" dirty="0"/>
              <a:t>.</a:t>
            </a:r>
            <a:br>
              <a:rPr lang="ru-RU" sz="2000" b="1" dirty="0"/>
            </a:br>
            <a:r>
              <a:rPr lang="ru-RU" sz="2000" b="1" dirty="0"/>
              <a:t>Париж, 1830-е гг., (фарфор, </a:t>
            </a:r>
            <a:r>
              <a:rPr lang="ru-RU" sz="2000" b="1" dirty="0" smtClean="0"/>
              <a:t>золочение)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</a:rPr>
              <a:t>кованная </a:t>
            </a:r>
            <a:r>
              <a:rPr lang="ru-RU" sz="2000" b="1" dirty="0">
                <a:solidFill>
                  <a:srgbClr val="0070C0"/>
                </a:solidFill>
              </a:rPr>
              <a:t>из кандалов </a:t>
            </a:r>
            <a:r>
              <a:rPr lang="ru-RU" sz="2000" b="1" dirty="0" smtClean="0">
                <a:solidFill>
                  <a:srgbClr val="0070C0"/>
                </a:solidFill>
              </a:rPr>
              <a:t>шкатулка</a:t>
            </a:r>
          </a:p>
          <a:p>
            <a:pPr algn="ctr"/>
            <a:endParaRPr lang="ru-RU" sz="2000" b="1" dirty="0">
              <a:solidFill>
                <a:srgbClr val="0070C0"/>
              </a:solidFill>
            </a:endParaRPr>
          </a:p>
          <a:p>
            <a:pPr marL="342900" indent="-342900" algn="ctr">
              <a:buFontTx/>
              <a:buChar char="-"/>
            </a:pP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61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1052736"/>
            <a:ext cx="70567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Старое городское кладбище (г. Тихвин)</a:t>
            </a:r>
          </a:p>
          <a:p>
            <a:pPr algn="ctr"/>
            <a:r>
              <a:rPr lang="ru-RU" b="1" dirty="0"/>
              <a:t>https://</a:t>
            </a:r>
            <a:r>
              <a:rPr lang="ru-RU" b="1" dirty="0" smtClean="0"/>
              <a:t>dzen.ru/a/Y_4DliN2ck1lwgGf</a:t>
            </a:r>
            <a:endParaRPr lang="ru-RU" sz="3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 descr="https://avatars.dzeninfra.ru/get-zen_doc/4426010/pub_63fe03962376724d65c2019f_63fe215b390b45398502c917/scale_240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36" y="1883733"/>
            <a:ext cx="2984376" cy="3828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17.userapi.com/impg/wPqgO5pMVp7jSCMRte-bYIvYHPEzKEZz_JC5CQ/YFT103JvTd0.jpg?size=453x604&amp;quality=96&amp;sign=a67188250851ff2b61acea95d1038042&amp;c_uniq_tag=pCKREFJX6XMH7pfLmDN7_jTy-cx-39cVNbR2DN7OIUI&amp;type=album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56561"/>
            <a:ext cx="2736304" cy="38230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8089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24744"/>
            <a:ext cx="6912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Гусаковская</a:t>
            </a:r>
            <a:r>
              <a:rPr lang="ru-RU" sz="2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П.В. в 3-м ряду (</a:t>
            </a:r>
            <a:r>
              <a:rPr lang="ru-RU" sz="2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сверху вниз),                    4-я </a:t>
            </a:r>
            <a:r>
              <a:rPr lang="ru-RU" sz="25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слева</a:t>
            </a:r>
            <a:endParaRPr lang="ru-RU" sz="2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 descr="G:\Конкурсы, олимпиады\2022-2023\Краеведение\Изучаем историю по архивным документам\Почтовая станция\Гусаковская\20230602_132701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16832"/>
            <a:ext cx="5544616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6820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052736"/>
            <a:ext cx="66247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Оборот  фотографии</a:t>
            </a:r>
            <a:endParaRPr lang="ru-RU" sz="3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 descr="C:\Users\Acer\Downloads\20230602_13274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606734"/>
            <a:ext cx="6138246" cy="4049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1765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932040" y="1196752"/>
            <a:ext cx="2880320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Свидетельство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ученицы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IV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класса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Тихвинской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Женской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Прогимназии</a:t>
            </a: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Марии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Васильевны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Федоровой</a:t>
            </a: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30 мая 1904 гг.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148543"/>
            <a:ext cx="3342144" cy="465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74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88024" y="1088038"/>
            <a:ext cx="3456384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Свидетельство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ученицы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VIII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дополнительного класса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Тихвинской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Женской гимназии</a:t>
            </a: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Марии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Алексеевны</a:t>
            </a:r>
          </a:p>
          <a:p>
            <a:pPr algn="ctr"/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Кирпищиковой</a:t>
            </a:r>
            <a:endParaRPr lang="ru-RU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15 мая 1913 года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24" y="1088038"/>
            <a:ext cx="3456384" cy="464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25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cer\Downloads\20230602_1345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47664" y="1124744"/>
            <a:ext cx="5978926" cy="4538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4935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16016" y="1268760"/>
            <a:ext cx="338437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ттестат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ученицы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VII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класса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Тихвинской</a:t>
            </a:r>
          </a:p>
          <a:p>
            <a:pPr algn="ctr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ж</a:t>
            </a: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енской гимназии</a:t>
            </a: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Параскевы</a:t>
            </a:r>
            <a:endParaRPr lang="ru-RU" sz="24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Ефимовны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Земской</a:t>
            </a: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5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 22 мая 1916 года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1259632" y="1174454"/>
            <a:ext cx="3119476" cy="45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0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1403648" y="1124744"/>
            <a:ext cx="5953844" cy="454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67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5" y="1196752"/>
            <a:ext cx="4032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8D878B">
                    <a:lumMod val="20000"/>
                    <a:lumOff val="80000"/>
                  </a:srgbClr>
                </a:solidFill>
              </a:rPr>
              <a:t>Современный </a:t>
            </a:r>
            <a:r>
              <a:rPr lang="ru-RU" sz="2400" b="1" dirty="0">
                <a:solidFill>
                  <a:srgbClr val="8D878B">
                    <a:lumMod val="20000"/>
                    <a:lumOff val="80000"/>
                  </a:srgbClr>
                </a:solidFill>
              </a:rPr>
              <a:t>вид школы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191397"/>
            <a:ext cx="4676514" cy="450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26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268760"/>
            <a:ext cx="66967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Лебедянский Сергей Николаевич</a:t>
            </a:r>
            <a:endParaRPr lang="ru-RU" sz="3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98711" y="2132856"/>
            <a:ext cx="53177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 40-летию гимназии С.Н. Лебедянский в 1915 году написал очерк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«Прошлое и настоящее Тихвинской женской гимназии 1875-1915». </a:t>
            </a:r>
          </a:p>
          <a:p>
            <a:pPr algn="ctr"/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Информационные ресурсы 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Нагорное </a:t>
            </a:r>
            <a:r>
              <a:rPr lang="ru-RU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Обонежье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(Тихвинский край)</a:t>
            </a:r>
          </a:p>
          <a:p>
            <a:pPr algn="ctr"/>
            <a:r>
              <a:rPr lang="ru-R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одержат фотокопии этого исторического документа </a:t>
            </a:r>
          </a:p>
          <a:p>
            <a:pPr algn="ctr"/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https://vk.com/wall-48380027_1181</a:t>
            </a:r>
            <a:endParaRPr lang="ru-RU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https://sun9-east.userapi.com/sun9-31/s/v1/if1/TS_0iuQiwv67SepzuvSKUv4MHnLFBaUts8gRSSEMUtvQcbVuODqh8aVALAsud45GDUiFFI3I.jpg?size=516x843&amp;quality=9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32856"/>
            <a:ext cx="2146864" cy="321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50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980728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>
                    <a:lumMod val="50000"/>
                  </a:schemeClr>
                </a:solidFill>
              </a:rPr>
              <a:t>«Прошлое и настоящее Тихвинской женской гимназии 1875-1915» (стр. 55-56)</a:t>
            </a:r>
            <a:endParaRPr lang="ru-RU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5112" y="5017530"/>
            <a:ext cx="5989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>
              <a:solidFill>
                <a:srgbClr val="8D878B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" name="Picture 2" descr="https://sun9-31.userapi.com/impf/c844216/v844216004/1318a/i6HIWoRCVnM.jpg?size=672x1080&amp;quality=96&amp;sign=85a244df2072e770fea9adbdd6b2ffcb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716" y="1784820"/>
            <a:ext cx="2439583" cy="392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61.userapi.com/impf/c844216/v844216004/13194/VNyx_y0SGWk.jpg?size=696x1080&amp;quality=96&amp;sign=dcc1b44fbd906a650c3c889b5008bbf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20" y="1793356"/>
            <a:ext cx="2521209" cy="391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262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5112" y="5017530"/>
            <a:ext cx="5989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>
              <a:solidFill>
                <a:srgbClr val="8D878B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43741" y="356659"/>
            <a:ext cx="4608513" cy="614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224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acher-22\Downloads\20230613_122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11455"/>
            <a:ext cx="6336704" cy="455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852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5112" y="5017530"/>
            <a:ext cx="5989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>
              <a:solidFill>
                <a:srgbClr val="8D878B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4098" name="Picture 2" descr="C:\Users\Teacher-22\Downloads\20230613_122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2" y="1124744"/>
            <a:ext cx="6120679" cy="4590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350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5112" y="5017530"/>
            <a:ext cx="5989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>
              <a:solidFill>
                <a:srgbClr val="8D878B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3074" name="Picture 2" descr="C:\Users\Teacher-22\Downloads\20230613_1228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63" y="1154041"/>
            <a:ext cx="6085062" cy="449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273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5112" y="5017530"/>
            <a:ext cx="5989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>
              <a:solidFill>
                <a:srgbClr val="8D878B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4" name="Рисунок 3" descr="https://sun9-38.userapi.com/impg/bfyYF7WBoHyA1kIqyQ1HhXJ9wc6Zijm3HxklWQ/p6pXmu7EAjA.jpg?size=1280x960&amp;quality=95&amp;sign=47541842016272b2b7557aa1732414b1&amp;type=albu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2" y="1124745"/>
            <a:ext cx="6061223" cy="45315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1737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056784" cy="43204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/>
              <a:t>Приказ</a:t>
            </a:r>
            <a:r>
              <a:rPr lang="ru-RU" sz="2000" b="1" dirty="0"/>
              <a:t> от </a:t>
            </a:r>
            <a:r>
              <a:rPr lang="ru-RU" sz="2800" b="1" dirty="0" smtClean="0"/>
              <a:t>27.12.21. №01-03/21-276</a:t>
            </a:r>
            <a:endParaRPr lang="ru-RU" sz="28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78856"/>
            <a:ext cx="2994554" cy="423584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89909"/>
            <a:ext cx="2978927" cy="421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30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056784" cy="43204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/>
              <a:t>ПРИЛОЖЕНИЕ К </a:t>
            </a:r>
            <a:r>
              <a:rPr lang="ru-RU" sz="2800" b="1" dirty="0" err="1" smtClean="0"/>
              <a:t>ПриказУ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589909"/>
            <a:ext cx="2953534" cy="417782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62771"/>
            <a:ext cx="2972720" cy="420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20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056784" cy="43204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1800" b="1" dirty="0" err="1" smtClean="0"/>
              <a:t>Г.</a:t>
            </a:r>
            <a:r>
              <a:rPr lang="ru-RU" sz="2800" b="1" dirty="0" err="1" smtClean="0"/>
              <a:t>Тихвин</a:t>
            </a:r>
            <a:r>
              <a:rPr lang="ru-RU" sz="2800" b="1" dirty="0" smtClean="0"/>
              <a:t>, </a:t>
            </a:r>
            <a:r>
              <a:rPr lang="ru-RU" sz="1800" b="1" dirty="0" smtClean="0"/>
              <a:t>ул.</a:t>
            </a:r>
            <a:r>
              <a:rPr lang="ru-RU" sz="2800" b="1" dirty="0" smtClean="0"/>
              <a:t>Московская,</a:t>
            </a:r>
            <a:r>
              <a:rPr lang="ru-RU" sz="1800" b="1" dirty="0" smtClean="0"/>
              <a:t>д.</a:t>
            </a:r>
            <a:r>
              <a:rPr lang="ru-RU" sz="2800" b="1" dirty="0" smtClean="0"/>
              <a:t>13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3181" y="2141435"/>
            <a:ext cx="4101075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2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196752"/>
            <a:ext cx="4848225" cy="4400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196753"/>
            <a:ext cx="2582058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3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056784" cy="43204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1800" b="1" dirty="0" err="1" smtClean="0"/>
              <a:t>Г.</a:t>
            </a:r>
            <a:r>
              <a:rPr lang="ru-RU" sz="2800" b="1" dirty="0" err="1" smtClean="0"/>
              <a:t>Тихвин</a:t>
            </a:r>
            <a:r>
              <a:rPr lang="ru-RU" sz="2800" b="1" dirty="0" smtClean="0"/>
              <a:t>, </a:t>
            </a:r>
            <a:r>
              <a:rPr lang="ru-RU" sz="1800" b="1" dirty="0" smtClean="0"/>
              <a:t>ул.</a:t>
            </a:r>
            <a:r>
              <a:rPr lang="ru-RU" sz="2800" b="1" dirty="0" smtClean="0"/>
              <a:t>Московская,</a:t>
            </a:r>
            <a:r>
              <a:rPr lang="ru-RU" sz="1800" b="1" dirty="0" smtClean="0"/>
              <a:t>д.</a:t>
            </a:r>
            <a:r>
              <a:rPr lang="ru-RU" sz="2800" b="1" dirty="0" smtClean="0"/>
              <a:t>13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571673"/>
            <a:ext cx="4680514" cy="41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85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056784" cy="43204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1800" b="1" dirty="0" err="1" smtClean="0"/>
              <a:t>Г.</a:t>
            </a:r>
            <a:r>
              <a:rPr lang="ru-RU" sz="2800" b="1" dirty="0" err="1" smtClean="0"/>
              <a:t>Тихвин</a:t>
            </a:r>
            <a:r>
              <a:rPr lang="ru-RU" sz="2800" b="1" dirty="0" smtClean="0"/>
              <a:t>, </a:t>
            </a:r>
            <a:r>
              <a:rPr lang="ru-RU" sz="1800" b="1" dirty="0" smtClean="0"/>
              <a:t>ул.</a:t>
            </a:r>
            <a:r>
              <a:rPr lang="ru-RU" sz="2800" b="1" dirty="0" smtClean="0"/>
              <a:t>Московская,</a:t>
            </a:r>
            <a:r>
              <a:rPr lang="ru-RU" sz="1800" b="1" dirty="0" smtClean="0"/>
              <a:t>д.</a:t>
            </a:r>
            <a:r>
              <a:rPr lang="ru-RU" sz="2800" b="1" dirty="0" smtClean="0"/>
              <a:t>13</a:t>
            </a:r>
            <a:endParaRPr lang="ru-RU" sz="2800" b="1" dirty="0"/>
          </a:p>
        </p:txBody>
      </p:sp>
      <p:pic>
        <p:nvPicPr>
          <p:cNvPr id="4" name="Рисунок 3" descr="G:\Конкурсы, олимпиады\2022-2023\Краеведение\Изучаем историю по архивным документам\Почтовая станция\Статьи о Доме-памятнике\20230526_2113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83768" y="1988840"/>
            <a:ext cx="4176463" cy="3312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0562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056784" cy="43204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1800" b="1" dirty="0" err="1" smtClean="0"/>
              <a:t>Г.</a:t>
            </a:r>
            <a:r>
              <a:rPr lang="ru-RU" sz="2800" b="1" dirty="0" err="1" smtClean="0"/>
              <a:t>Тихвин</a:t>
            </a:r>
            <a:r>
              <a:rPr lang="ru-RU" sz="2800" b="1" dirty="0" smtClean="0"/>
              <a:t>, </a:t>
            </a:r>
            <a:r>
              <a:rPr lang="ru-RU" sz="1800" b="1" dirty="0" smtClean="0"/>
              <a:t>ул.</a:t>
            </a:r>
            <a:r>
              <a:rPr lang="ru-RU" sz="2800" b="1" dirty="0" smtClean="0"/>
              <a:t>Московская,</a:t>
            </a:r>
            <a:r>
              <a:rPr lang="ru-RU" sz="1800" b="1" dirty="0" smtClean="0"/>
              <a:t>д.</a:t>
            </a:r>
            <a:r>
              <a:rPr lang="ru-RU" sz="2800" b="1" dirty="0" smtClean="0"/>
              <a:t>7</a:t>
            </a:r>
            <a:endParaRPr lang="ru-RU" sz="2800" b="1" dirty="0"/>
          </a:p>
        </p:txBody>
      </p:sp>
      <p:pic>
        <p:nvPicPr>
          <p:cNvPr id="1026" name="Picture 2" descr="https://47channel.ru/media/photos/20957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98" y="1700808"/>
            <a:ext cx="6917425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909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24744"/>
            <a:ext cx="7056784" cy="432048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1800" b="1" dirty="0" err="1" smtClean="0"/>
              <a:t>Г.</a:t>
            </a:r>
            <a:r>
              <a:rPr lang="ru-RU" sz="2800" b="1" dirty="0" err="1" smtClean="0"/>
              <a:t>Тихвин</a:t>
            </a:r>
            <a:r>
              <a:rPr lang="ru-RU" sz="2800" b="1" dirty="0" smtClean="0"/>
              <a:t>, </a:t>
            </a:r>
            <a:r>
              <a:rPr lang="ru-RU" sz="1800" b="1" dirty="0" smtClean="0"/>
              <a:t>ул.</a:t>
            </a:r>
            <a:r>
              <a:rPr lang="ru-RU" sz="2800" b="1" dirty="0" smtClean="0"/>
              <a:t>Московская,</a:t>
            </a:r>
            <a:r>
              <a:rPr lang="ru-RU" sz="1800" b="1" dirty="0" smtClean="0"/>
              <a:t>д.</a:t>
            </a:r>
            <a:r>
              <a:rPr lang="ru-RU" sz="2800" b="1" dirty="0" smtClean="0"/>
              <a:t>7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03100" y="2069508"/>
            <a:ext cx="4101727" cy="307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26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2204864"/>
            <a:ext cx="4536504" cy="367240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700" b="1" dirty="0" smtClean="0"/>
              <a:t>Директор Тихвинской Средней школы №1 (1963-1985).</a:t>
            </a:r>
          </a:p>
          <a:p>
            <a:pPr algn="ctr">
              <a:lnSpc>
                <a:spcPct val="100000"/>
              </a:lnSpc>
            </a:pPr>
            <a:r>
              <a:rPr lang="ru-RU" sz="1700" b="1" dirty="0" smtClean="0"/>
              <a:t>С 1950 года работал в школе учителем немецкого языка,     </a:t>
            </a:r>
          </a:p>
          <a:p>
            <a:pPr algn="ctr">
              <a:lnSpc>
                <a:spcPct val="100000"/>
              </a:lnSpc>
            </a:pPr>
            <a:r>
              <a:rPr lang="ru-RU" sz="1700" b="1" dirty="0" smtClean="0"/>
              <a:t>Почетный гражданин города Тихвина и Тихвинского района,  </a:t>
            </a:r>
          </a:p>
          <a:p>
            <a:pPr algn="ctr">
              <a:lnSpc>
                <a:spcPct val="100000"/>
              </a:lnSpc>
            </a:pPr>
            <a:r>
              <a:rPr lang="ru-RU" sz="1700" b="1" dirty="0" smtClean="0"/>
              <a:t>Отличник народного просвещения.</a:t>
            </a:r>
            <a:endParaRPr lang="ru-RU" sz="500" b="1" dirty="0" smtClean="0"/>
          </a:p>
          <a:p>
            <a:pPr algn="ctr">
              <a:lnSpc>
                <a:spcPct val="100000"/>
              </a:lnSpc>
            </a:pPr>
            <a:endParaRPr lang="ru-RU" sz="200" b="1" dirty="0" smtClean="0"/>
          </a:p>
          <a:p>
            <a:pPr algn="ctr">
              <a:lnSpc>
                <a:spcPct val="100000"/>
              </a:lnSpc>
            </a:pPr>
            <a:endParaRPr lang="ru-RU" sz="200" b="1" dirty="0"/>
          </a:p>
          <a:p>
            <a:pPr algn="ctr">
              <a:lnSpc>
                <a:spcPct val="100000"/>
              </a:lnSpc>
            </a:pPr>
            <a:endParaRPr lang="ru-RU" sz="200" b="1" dirty="0" smtClean="0"/>
          </a:p>
          <a:p>
            <a:pPr algn="ctr">
              <a:lnSpc>
                <a:spcPct val="100000"/>
              </a:lnSpc>
            </a:pPr>
            <a:r>
              <a:rPr lang="ru-RU" sz="1700" b="1" dirty="0" smtClean="0"/>
              <a:t>Участник Великой Отечественной войны. Награжден орденом славы</a:t>
            </a:r>
            <a:r>
              <a:rPr lang="en-US" sz="1700" b="1" dirty="0"/>
              <a:t> </a:t>
            </a:r>
            <a:r>
              <a:rPr lang="en-US" sz="1700" b="1" dirty="0" smtClean="0"/>
              <a:t>III</a:t>
            </a:r>
            <a:r>
              <a:rPr lang="ru-RU" sz="1700" b="1" dirty="0" smtClean="0"/>
              <a:t> степени, орденом Отечественной войны </a:t>
            </a:r>
            <a:r>
              <a:rPr lang="en-US" sz="1700" b="1" dirty="0" smtClean="0"/>
              <a:t> I </a:t>
            </a:r>
            <a:r>
              <a:rPr lang="ru-RU" sz="1700" b="1" dirty="0" smtClean="0"/>
              <a:t>степени, медалью Жукова,  орденом  Трудового Красного Знамени.</a:t>
            </a:r>
            <a:endParaRPr lang="ru-RU" sz="17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40" y="1844824"/>
            <a:ext cx="3070127" cy="4093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71600" y="1124744"/>
            <a:ext cx="7128792" cy="6858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3000" dirty="0" smtClean="0"/>
              <a:t>Пугачев </a:t>
            </a:r>
            <a:r>
              <a:rPr lang="ru-RU" sz="3000" dirty="0" err="1" smtClean="0"/>
              <a:t>михаил</a:t>
            </a:r>
            <a:r>
              <a:rPr lang="ru-RU" sz="3000" dirty="0" smtClean="0"/>
              <a:t> </a:t>
            </a:r>
            <a:r>
              <a:rPr lang="ru-RU" sz="3000" dirty="0" err="1" smtClean="0"/>
              <a:t>иванович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314418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96752"/>
            <a:ext cx="7128792" cy="64807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850" dirty="0" err="1" smtClean="0"/>
              <a:t>Крупейченко</a:t>
            </a:r>
            <a:r>
              <a:rPr lang="ru-RU" sz="2850" dirty="0" smtClean="0"/>
              <a:t> </a:t>
            </a:r>
            <a:r>
              <a:rPr lang="ru-RU" sz="2850" dirty="0" err="1" smtClean="0"/>
              <a:t>иван</a:t>
            </a:r>
            <a:r>
              <a:rPr lang="ru-RU" sz="2850" dirty="0" smtClean="0"/>
              <a:t> </a:t>
            </a:r>
            <a:r>
              <a:rPr lang="ru-RU" sz="2850" dirty="0" err="1" smtClean="0"/>
              <a:t>павлович</a:t>
            </a:r>
            <a:endParaRPr lang="ru-RU" sz="285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2204863"/>
            <a:ext cx="4752528" cy="345638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700" b="1" dirty="0" smtClean="0"/>
              <a:t>Учитель истории с 1947 года </a:t>
            </a:r>
          </a:p>
          <a:p>
            <a:pPr indent="0" algn="ctr">
              <a:lnSpc>
                <a:spcPct val="100000"/>
              </a:lnSpc>
              <a:buNone/>
            </a:pPr>
            <a:r>
              <a:rPr lang="ru-RU" sz="1700" b="1" dirty="0" smtClean="0"/>
              <a:t>археолог</a:t>
            </a:r>
            <a:r>
              <a:rPr lang="ru-RU" sz="1700" b="1" dirty="0"/>
              <a:t>,  краевед,  </a:t>
            </a:r>
            <a:endParaRPr lang="ru-RU" sz="1700" b="1" dirty="0" smtClean="0"/>
          </a:p>
          <a:p>
            <a:pPr algn="ctr">
              <a:lnSpc>
                <a:spcPct val="100000"/>
              </a:lnSpc>
            </a:pPr>
            <a:r>
              <a:rPr lang="ru-RU" sz="1700" b="1" dirty="0" smtClean="0"/>
              <a:t>Почетный </a:t>
            </a:r>
            <a:r>
              <a:rPr lang="ru-RU" sz="1700" b="1" dirty="0"/>
              <a:t>гражданин города Тихвина и Тихвинского района , </a:t>
            </a:r>
            <a:endParaRPr lang="ru-RU" sz="1700" b="1" dirty="0" smtClean="0"/>
          </a:p>
          <a:p>
            <a:pPr algn="ctr">
              <a:lnSpc>
                <a:spcPct val="100000"/>
              </a:lnSpc>
            </a:pPr>
            <a:r>
              <a:rPr lang="ru-RU" sz="1700" b="1" dirty="0"/>
              <a:t>О</a:t>
            </a:r>
            <a:r>
              <a:rPr lang="ru-RU" sz="1700" b="1" dirty="0" smtClean="0"/>
              <a:t>снователь </a:t>
            </a:r>
            <a:r>
              <a:rPr lang="ru-RU" sz="1700" b="1" dirty="0"/>
              <a:t>городского </a:t>
            </a:r>
            <a:r>
              <a:rPr lang="ru-RU" sz="1700" b="1" dirty="0" smtClean="0"/>
              <a:t>краеведческого </a:t>
            </a:r>
            <a:r>
              <a:rPr lang="ru-RU" sz="1700" b="1" dirty="0"/>
              <a:t>музея</a:t>
            </a:r>
            <a:r>
              <a:rPr lang="ru-RU" sz="1700" b="1" dirty="0" smtClean="0"/>
              <a:t>. </a:t>
            </a:r>
          </a:p>
          <a:p>
            <a:pPr algn="ctr">
              <a:lnSpc>
                <a:spcPct val="100000"/>
              </a:lnSpc>
            </a:pPr>
            <a:r>
              <a:rPr lang="ru-RU" sz="1700" b="1" dirty="0" smtClean="0"/>
              <a:t>В </a:t>
            </a:r>
            <a:r>
              <a:rPr lang="ru-RU" sz="1700" b="1" dirty="0"/>
              <a:t>1957–1959 гг. по его инициативе учащиеся школы № 1 принимали участие в археологических раскопках в </a:t>
            </a:r>
            <a:r>
              <a:rPr lang="ru-RU" sz="1700" b="1" dirty="0" smtClean="0"/>
              <a:t>Старой </a:t>
            </a:r>
            <a:r>
              <a:rPr lang="ru-RU" sz="1700" b="1" dirty="0"/>
              <a:t>Ладоге</a:t>
            </a:r>
            <a:r>
              <a:rPr lang="ru-RU" sz="1700" b="1" dirty="0" smtClean="0"/>
              <a:t>.</a:t>
            </a:r>
            <a:r>
              <a:rPr lang="ru-RU" sz="1700" b="1" dirty="0"/>
              <a:t> </a:t>
            </a:r>
            <a:r>
              <a:rPr lang="ru-RU" sz="1700" b="1" dirty="0" smtClean="0"/>
              <a:t>Отчеты </a:t>
            </a:r>
            <a:r>
              <a:rPr lang="ru-RU" sz="1700" b="1" dirty="0"/>
              <a:t>об экспедициях </a:t>
            </a:r>
            <a:r>
              <a:rPr lang="ru-RU" sz="1700" b="1" dirty="0" smtClean="0"/>
              <a:t>                                                          И. П. </a:t>
            </a:r>
            <a:r>
              <a:rPr lang="ru-RU" sz="1700" b="1" dirty="0" err="1"/>
              <a:t>Крупейченко</a:t>
            </a:r>
            <a:r>
              <a:rPr lang="ru-RU" sz="1700" b="1" dirty="0"/>
              <a:t> отправлял в </a:t>
            </a:r>
            <a:r>
              <a:rPr lang="ru-RU" sz="1700" b="1" dirty="0" smtClean="0"/>
              <a:t>                       Институт </a:t>
            </a:r>
            <a:r>
              <a:rPr lang="ru-RU" sz="1700" b="1" dirty="0"/>
              <a:t>археологии </a:t>
            </a:r>
            <a:r>
              <a:rPr lang="ru-RU" sz="1700" b="1" dirty="0" smtClean="0"/>
              <a:t> АН </a:t>
            </a:r>
            <a:r>
              <a:rPr lang="ru-RU" sz="1700" b="1" dirty="0"/>
              <a:t>СССР.</a:t>
            </a:r>
          </a:p>
        </p:txBody>
      </p:sp>
      <p:pic>
        <p:nvPicPr>
          <p:cNvPr id="5" name="Picture 2" descr="https://tikhvin.org/images/pochetnye-grazhdane/%D0%9A%D1%80%D1%83%D0%BF%D0%B5%D0%B9%D1%87%D0%B5%D0%BD%D0%BA%D0%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4267"/>
            <a:ext cx="2702060" cy="361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082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Земель Ольга </a:t>
            </a:r>
            <a:r>
              <a:rPr lang="ru-RU" dirty="0" err="1" smtClean="0"/>
              <a:t>Ансовна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2420888"/>
            <a:ext cx="4032448" cy="304800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/>
              <a:t>Учитель географии,                                    работала с 1951 года </a:t>
            </a:r>
            <a:r>
              <a:rPr lang="ru-RU" b="1" dirty="0"/>
              <a:t> </a:t>
            </a:r>
            <a:r>
              <a:rPr lang="ru-RU" b="1" dirty="0" smtClean="0"/>
              <a:t>                                               и до ухода на пенсию;</a:t>
            </a:r>
            <a:endParaRPr lang="ru-RU" sz="200" b="1" dirty="0" smtClean="0"/>
          </a:p>
          <a:p>
            <a:pPr algn="ctr">
              <a:lnSpc>
                <a:spcPct val="100000"/>
              </a:lnSpc>
            </a:pPr>
            <a:endParaRPr lang="ru-RU" sz="200" b="1" dirty="0" smtClean="0"/>
          </a:p>
          <a:p>
            <a:pPr algn="ctr">
              <a:lnSpc>
                <a:spcPct val="100000"/>
              </a:lnSpc>
            </a:pPr>
            <a:endParaRPr lang="ru-RU" sz="200" b="1" dirty="0"/>
          </a:p>
          <a:p>
            <a:pPr algn="ctr">
              <a:lnSpc>
                <a:spcPct val="100000"/>
              </a:lnSpc>
            </a:pPr>
            <a:endParaRPr lang="ru-RU" sz="200" b="1" dirty="0" smtClean="0"/>
          </a:p>
          <a:p>
            <a:pPr algn="ctr">
              <a:lnSpc>
                <a:spcPct val="100000"/>
              </a:lnSpc>
            </a:pPr>
            <a:endParaRPr lang="ru-RU" sz="200" b="1" dirty="0"/>
          </a:p>
          <a:p>
            <a:pPr algn="ctr">
              <a:lnSpc>
                <a:spcPct val="100000"/>
              </a:lnSpc>
            </a:pPr>
            <a:r>
              <a:rPr lang="ru-RU" b="1" dirty="0" smtClean="0"/>
              <a:t> Организатор краеведческой работы в школе, проводила большую работу по сбору материала для школьного музея, пользовалась любовью детей и уважением коллег.</a:t>
            </a:r>
            <a:endParaRPr lang="ru-RU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0848"/>
            <a:ext cx="2736304" cy="36484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424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24744"/>
            <a:ext cx="7128792" cy="1152128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400" b="1" dirty="0" err="1"/>
              <a:t>О.А.Земель</a:t>
            </a:r>
            <a:r>
              <a:rPr lang="ru-RU" sz="2400" b="1" dirty="0"/>
              <a:t>, </a:t>
            </a:r>
            <a:r>
              <a:rPr lang="ru-RU" sz="2400" b="1" dirty="0" smtClean="0"/>
              <a:t>о передаче школьного музея городу </a:t>
            </a:r>
            <a:br>
              <a:rPr lang="ru-RU" sz="2400" b="1" dirty="0" smtClean="0"/>
            </a:br>
            <a:r>
              <a:rPr lang="ru-RU" sz="2400" b="1" dirty="0" smtClean="0"/>
              <a:t>9 декабря 1966 года</a:t>
            </a:r>
            <a:endParaRPr lang="ru-RU" sz="2400" b="1" dirty="0"/>
          </a:p>
        </p:txBody>
      </p:sp>
      <p:pic>
        <p:nvPicPr>
          <p:cNvPr id="1027" name="Picture 3" descr="C:\Users\Teacher-22\Downloads\20230613_1028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9000" y="2742182"/>
            <a:ext cx="3334847" cy="250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593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268760"/>
            <a:ext cx="7128792" cy="6858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>Благодарим за внимание!</a:t>
            </a:r>
            <a:endParaRPr lang="ru-RU" dirty="0"/>
          </a:p>
        </p:txBody>
      </p:sp>
      <p:pic>
        <p:nvPicPr>
          <p:cNvPr id="1026" name="Picture 2" descr="https://sun9-20.userapi.com/impg/lxrhICL9gc9hWkKDtJuYW_Rn_h2IpqetYFutiQ/8z-6E88gCMA.jpg?size=1024x715&amp;quality=96&amp;sign=d59485cf42dcf4c694b8768af7e996cd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376" y="2438400"/>
            <a:ext cx="4365247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367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124744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5"/>
                </a:solidFill>
              </a:rPr>
              <a:t> </a:t>
            </a:r>
            <a:r>
              <a:rPr lang="ru-RU" sz="2300" b="1" dirty="0" smtClean="0"/>
              <a:t>Газета «Русский инвалид» СПб, 22 декабря, 1849.</a:t>
            </a:r>
          </a:p>
          <a:p>
            <a:r>
              <a:rPr lang="ru-RU" sz="2300" b="1" dirty="0" smtClean="0"/>
              <a:t>С приговором участникам дела Петрашевского/</a:t>
            </a:r>
          </a:p>
          <a:p>
            <a:r>
              <a:rPr lang="ru-RU" sz="1900" b="1" dirty="0" smtClean="0">
                <a:solidFill>
                  <a:schemeClr val="accent5"/>
                </a:solidFill>
              </a:rPr>
              <a:t>Российский государственный военно-исторический архив</a:t>
            </a:r>
          </a:p>
          <a:p>
            <a:r>
              <a:rPr lang="ru-RU" b="1" dirty="0" smtClean="0"/>
              <a:t>          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https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://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dostoevskyworld.ru/writer-world/life/prigovor</a:t>
            </a:r>
            <a:endParaRPr lang="ru-RU" sz="19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5112" y="5017530"/>
            <a:ext cx="5989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>
              <a:solidFill>
                <a:srgbClr val="8D878B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564904"/>
            <a:ext cx="3959463" cy="31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7153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67944" y="1052736"/>
            <a:ext cx="410445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22 декабря 1849 года, </a:t>
            </a:r>
            <a:r>
              <a:rPr lang="ru-RU" sz="2000" b="1" dirty="0" smtClean="0"/>
              <a:t>после </a:t>
            </a:r>
            <a:r>
              <a:rPr lang="ru-RU" sz="2000" b="1" dirty="0"/>
              <a:t>процедуры "гражданской казни" </a:t>
            </a:r>
            <a:r>
              <a:rPr lang="ru-RU" sz="2000" b="1" dirty="0" smtClean="0"/>
              <a:t>(</a:t>
            </a:r>
            <a:r>
              <a:rPr lang="ru-RU" sz="2000" b="1" dirty="0"/>
              <a:t>с преломлением шпаг над головами</a:t>
            </a:r>
            <a:r>
              <a:rPr lang="ru-RU" sz="2000" b="1" dirty="0" smtClean="0"/>
              <a:t>). </a:t>
            </a:r>
            <a:r>
              <a:rPr lang="ru-RU" sz="2000" b="1" dirty="0"/>
              <a:t>П</a:t>
            </a:r>
            <a:r>
              <a:rPr lang="ru-RU" sz="2000" b="1" dirty="0" smtClean="0"/>
              <a:t>риговоренных </a:t>
            </a:r>
            <a:r>
              <a:rPr lang="ru-RU" sz="2000" b="1" dirty="0"/>
              <a:t>приставили к столбам перед строем </a:t>
            </a:r>
            <a:r>
              <a:rPr lang="ru-RU" sz="2000" b="1" dirty="0" smtClean="0"/>
              <a:t>солдат и под </a:t>
            </a:r>
            <a:r>
              <a:rPr lang="ru-RU" sz="2000" b="1" dirty="0"/>
              <a:t>бой барабанных палочек караулу скомандовали в </a:t>
            </a:r>
            <a:r>
              <a:rPr lang="ru-RU" sz="2000" b="1" dirty="0" smtClean="0"/>
              <a:t>ружье, </a:t>
            </a:r>
            <a:r>
              <a:rPr lang="ru-RU" sz="2000" b="1" dirty="0"/>
              <a:t>н</a:t>
            </a:r>
            <a:r>
              <a:rPr lang="ru-RU" sz="2000" b="1" dirty="0" smtClean="0"/>
              <a:t>о </a:t>
            </a:r>
            <a:r>
              <a:rPr lang="ru-RU" sz="2000" b="1" dirty="0"/>
              <a:t>в последний момент Император помиловал заговорщиков. Приговор был заменен на 8 лет каторги, а затем и вовсе заменен на 4 года каторги с дальнейшей службой рядовыми.</a:t>
            </a:r>
          </a:p>
          <a:p>
            <a:pPr algn="ctr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019" y="1196752"/>
            <a:ext cx="288092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001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124744"/>
            <a:ext cx="720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700" b="1" dirty="0" smtClean="0">
                <a:solidFill>
                  <a:schemeClr val="accent5"/>
                </a:solidFill>
              </a:rPr>
              <a:t> Василий Петрович и Камилла Петровна                 </a:t>
            </a:r>
          </a:p>
          <a:p>
            <a:r>
              <a:rPr lang="ru-RU" sz="2700" b="1" dirty="0">
                <a:solidFill>
                  <a:schemeClr val="accent5"/>
                </a:solidFill>
              </a:rPr>
              <a:t> </a:t>
            </a:r>
            <a:r>
              <a:rPr lang="ru-RU" sz="2700" b="1" dirty="0" smtClean="0">
                <a:solidFill>
                  <a:schemeClr val="accent5"/>
                </a:solidFill>
              </a:rPr>
              <a:t>                               Ивашевы</a:t>
            </a:r>
            <a:endParaRPr lang="ru-RU" sz="2700" b="1" dirty="0">
              <a:solidFill>
                <a:schemeClr val="accent5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35112" y="5017530"/>
            <a:ext cx="5989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3200" b="1" dirty="0">
              <a:solidFill>
                <a:srgbClr val="8D878B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" name="Picture 2" descr="https://moyaokruga.ru/img/image_detail_new2/3b6b61c2-bf01-4b16-b10c-f737334e49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012" y="1988840"/>
            <a:ext cx="4805534" cy="3613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536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1052736"/>
            <a:ext cx="7416824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Камилла и Василий Ивашевы прожили     </a:t>
            </a:r>
          </a:p>
          <a:p>
            <a:pPr algn="ctr"/>
            <a:r>
              <a:rPr lang="ru-RU" sz="1900" b="1" dirty="0" smtClean="0"/>
              <a:t>   8 лет в счастливом браке.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«Год </a:t>
            </a:r>
            <a:r>
              <a:rPr lang="ru-RU" b="1" i="1" dirty="0">
                <a:solidFill>
                  <a:srgbClr val="FF0000"/>
                </a:solidFill>
              </a:rPr>
              <a:t>нашего союза прошел как один счастливый </a:t>
            </a:r>
            <a:r>
              <a:rPr lang="ru-RU" b="1" i="1" dirty="0" smtClean="0">
                <a:solidFill>
                  <a:srgbClr val="FF0000"/>
                </a:solidFill>
              </a:rPr>
              <a:t>день», -</a:t>
            </a:r>
            <a:r>
              <a:rPr lang="ru-RU" b="1" i="1" dirty="0" smtClean="0"/>
              <a:t>                             </a:t>
            </a:r>
          </a:p>
          <a:p>
            <a:pPr algn="ctr"/>
            <a:r>
              <a:rPr lang="ru-RU" sz="1900" b="1" dirty="0"/>
              <a:t>т</a:t>
            </a:r>
            <a:r>
              <a:rPr lang="ru-RU" sz="1900" b="1" dirty="0" smtClean="0"/>
              <a:t>акие строки, написала Камилла своей матери,                                           через </a:t>
            </a:r>
            <a:r>
              <a:rPr lang="ru-RU" sz="1900" b="1" dirty="0"/>
              <a:t>год после </a:t>
            </a:r>
            <a:r>
              <a:rPr lang="ru-RU" sz="1900" b="1" dirty="0" smtClean="0"/>
              <a:t>свадьбы.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</a:rPr>
              <a:t>«Да дарует нам небо, мне и моей Камилле, продолжение того безоблачного и полного счастья, которым мы беспрерывно наслаждаемся в нашей мирной семейной жизни</a:t>
            </a:r>
            <a:r>
              <a:rPr lang="ru-RU" b="1" i="1" dirty="0" smtClean="0">
                <a:solidFill>
                  <a:srgbClr val="FF0000"/>
                </a:solidFill>
              </a:rPr>
              <a:t>», -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1900" b="1" dirty="0" smtClean="0"/>
              <a:t>писал </a:t>
            </a:r>
            <a:r>
              <a:rPr lang="ru-RU" sz="1900" b="1" dirty="0"/>
              <a:t>Ивашев родителям.</a:t>
            </a:r>
          </a:p>
          <a:p>
            <a:pPr algn="ctr"/>
            <a:r>
              <a:rPr lang="ru-RU" b="1" dirty="0" smtClean="0"/>
              <a:t>У них было четверо детей: Александр (умер                                           в младенческом возрасте), Мария, Вера, Петр.   </a:t>
            </a:r>
          </a:p>
          <a:p>
            <a:pPr algn="ctr"/>
            <a:r>
              <a:rPr lang="ru-RU" sz="1900" b="1" dirty="0" smtClean="0">
                <a:solidFill>
                  <a:srgbClr val="0070C0"/>
                </a:solidFill>
              </a:rPr>
              <a:t>30 </a:t>
            </a:r>
            <a:r>
              <a:rPr lang="ru-RU" sz="1900" b="1" dirty="0">
                <a:solidFill>
                  <a:srgbClr val="0070C0"/>
                </a:solidFill>
              </a:rPr>
              <a:t>декабря </a:t>
            </a:r>
            <a:r>
              <a:rPr lang="ru-RU" sz="1900" b="1" dirty="0" smtClean="0">
                <a:solidFill>
                  <a:srgbClr val="0070C0"/>
                </a:solidFill>
              </a:rPr>
              <a:t>1839 года                                                                                             </a:t>
            </a:r>
            <a:r>
              <a:rPr lang="ru-RU" b="1" dirty="0" smtClean="0"/>
              <a:t>семейное счастье обрывается,                                                             после пешей прогулки Камилла простужается, у неё наступают преждевременные роды </a:t>
            </a:r>
            <a:r>
              <a:rPr lang="ru-RU" b="1" dirty="0"/>
              <a:t>и </a:t>
            </a:r>
            <a:r>
              <a:rPr lang="ru-RU" b="1" dirty="0" smtClean="0"/>
              <a:t>вскоре молодая женщина вместе с новорожденной дочерью Елизаветой </a:t>
            </a:r>
            <a:r>
              <a:rPr lang="ru-RU" b="1" dirty="0"/>
              <a:t>умирает</a:t>
            </a:r>
            <a:r>
              <a:rPr lang="ru-RU" sz="1750" b="1" dirty="0"/>
              <a:t>. </a:t>
            </a:r>
            <a:r>
              <a:rPr lang="ru-RU" sz="1750" b="1" dirty="0" smtClean="0"/>
              <a:t>                                                                                        </a:t>
            </a:r>
            <a:endParaRPr lang="ru-RU" sz="1750" dirty="0"/>
          </a:p>
          <a:p>
            <a:pPr algn="ctr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731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1196752"/>
            <a:ext cx="7488833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b="1" dirty="0" smtClean="0"/>
              <a:t>Горе Василия Петровича неописуемо:</a:t>
            </a:r>
          </a:p>
          <a:p>
            <a:pPr algn="ctr"/>
            <a:r>
              <a:rPr lang="ru-RU" sz="1700" b="1" i="1" dirty="0" smtClean="0">
                <a:solidFill>
                  <a:srgbClr val="FF0000"/>
                </a:solidFill>
              </a:rPr>
              <a:t>«… </a:t>
            </a:r>
            <a:r>
              <a:rPr lang="ru-RU" sz="1700" b="1" i="1" dirty="0">
                <a:solidFill>
                  <a:srgbClr val="FF0000"/>
                </a:solidFill>
              </a:rPr>
              <a:t>Нет у меня больше моей подруги, бывшей утешением моих родителей в самые тяжелые времена, давшей мне восемь лет счастья, преданности, любви, и какой любви».</a:t>
            </a:r>
            <a:endParaRPr lang="ru-RU" sz="1700" b="1" dirty="0" smtClean="0"/>
          </a:p>
          <a:p>
            <a:pPr algn="ctr"/>
            <a:r>
              <a:rPr lang="ru-RU" sz="1900" b="1" dirty="0"/>
              <a:t>Ивашев постоянно пишет письма, полные невероятной тоски, по горячо любимой им, </a:t>
            </a:r>
            <a:r>
              <a:rPr lang="ru-RU" sz="1900" b="1" dirty="0" smtClean="0"/>
              <a:t>Камилле:</a:t>
            </a:r>
          </a:p>
          <a:p>
            <a:pPr algn="ctr"/>
            <a:r>
              <a:rPr lang="ru-RU" sz="1700" b="1" i="1" dirty="0">
                <a:solidFill>
                  <a:srgbClr val="FF0000"/>
                </a:solidFill>
              </a:rPr>
              <a:t>«Без нее, без руководительницы души моей, Боже мой, как много мне недостает. Сколько добрых желаний порождал </a:t>
            </a:r>
            <a:r>
              <a:rPr lang="ru-RU" sz="1700" b="1" i="1" dirty="0" smtClean="0">
                <a:solidFill>
                  <a:srgbClr val="FF0000"/>
                </a:solidFill>
              </a:rPr>
              <a:t>                                        один </a:t>
            </a:r>
            <a:r>
              <a:rPr lang="ru-RU" sz="1700" b="1" i="1" dirty="0">
                <a:solidFill>
                  <a:srgbClr val="FF0000"/>
                </a:solidFill>
              </a:rPr>
              <a:t>взгляд ее, сколько вздорных, пустых мыслей он угашал, </a:t>
            </a:r>
            <a:r>
              <a:rPr lang="ru-RU" sz="1700" b="1" i="1" dirty="0" smtClean="0">
                <a:solidFill>
                  <a:srgbClr val="FF0000"/>
                </a:solidFill>
              </a:rPr>
              <a:t>                                                      как </a:t>
            </a:r>
            <a:r>
              <a:rPr lang="ru-RU" sz="1700" b="1" i="1" dirty="0">
                <a:solidFill>
                  <a:srgbClr val="FF0000"/>
                </a:solidFill>
              </a:rPr>
              <a:t>нужно мне было ее </a:t>
            </a:r>
            <a:r>
              <a:rPr lang="ru-RU" sz="1700" b="1" i="1" dirty="0" smtClean="0">
                <a:solidFill>
                  <a:srgbClr val="FF0000"/>
                </a:solidFill>
              </a:rPr>
              <a:t>одобрение,</a:t>
            </a:r>
          </a:p>
          <a:p>
            <a:pPr algn="ctr"/>
            <a:r>
              <a:rPr lang="ru-RU" sz="1700" b="1" i="1" dirty="0">
                <a:solidFill>
                  <a:srgbClr val="FF0000"/>
                </a:solidFill>
              </a:rPr>
              <a:t>как мало мне было жить при ней!»</a:t>
            </a:r>
            <a:r>
              <a:rPr lang="ru-RU" sz="1900" b="1" dirty="0">
                <a:solidFill>
                  <a:srgbClr val="FF0000"/>
                </a:solidFill>
              </a:rPr>
              <a:t>.</a:t>
            </a:r>
          </a:p>
          <a:p>
            <a:pPr algn="ctr"/>
            <a:r>
              <a:rPr lang="ru-RU" sz="1900" b="1" dirty="0"/>
              <a:t>По словам Герцена: «Он, собственно, не жил после </a:t>
            </a:r>
            <a:r>
              <a:rPr lang="ru-RU" sz="1900" b="1" dirty="0" smtClean="0"/>
              <a:t>нее,</a:t>
            </a:r>
          </a:p>
          <a:p>
            <a:pPr algn="ctr"/>
            <a:r>
              <a:rPr lang="ru-RU" sz="1900" b="1" dirty="0"/>
              <a:t>а тихо, торжественно </a:t>
            </a:r>
            <a:r>
              <a:rPr lang="ru-RU" sz="1900" b="1" dirty="0" smtClean="0"/>
              <a:t>умирал».</a:t>
            </a:r>
          </a:p>
          <a:p>
            <a:pPr algn="ctr"/>
            <a:r>
              <a:rPr lang="ru-RU" sz="1900" b="1" dirty="0"/>
              <a:t>И, действительно, за два дня до годовщины </a:t>
            </a:r>
            <a:r>
              <a:rPr lang="ru-RU" sz="1900" b="1" dirty="0" smtClean="0"/>
              <a:t>смерти жены,</a:t>
            </a:r>
          </a:p>
          <a:p>
            <a:pPr algn="ctr"/>
            <a:r>
              <a:rPr lang="ru-RU" sz="1900" b="1" dirty="0">
                <a:solidFill>
                  <a:srgbClr val="0070C0"/>
                </a:solidFill>
              </a:rPr>
              <a:t>28 декабря </a:t>
            </a:r>
            <a:r>
              <a:rPr lang="ru-RU" sz="1900" b="1" dirty="0" smtClean="0">
                <a:solidFill>
                  <a:srgbClr val="0070C0"/>
                </a:solidFill>
              </a:rPr>
              <a:t>1840 года</a:t>
            </a:r>
          </a:p>
          <a:p>
            <a:pPr algn="ctr"/>
            <a:r>
              <a:rPr lang="ru-RU" sz="1900" b="1" dirty="0"/>
              <a:t>жизнь его </a:t>
            </a:r>
            <a:r>
              <a:rPr lang="ru-RU" sz="1900" b="1" dirty="0" smtClean="0"/>
              <a:t>покидает.</a:t>
            </a:r>
            <a:endParaRPr lang="ru-RU" sz="1900" b="1" dirty="0" smtClean="0">
              <a:solidFill>
                <a:srgbClr val="0070C0"/>
              </a:solidFill>
            </a:endParaRPr>
          </a:p>
          <a:p>
            <a:pPr algn="ctr"/>
            <a:endParaRPr lang="ru-RU" b="1" dirty="0" smtClean="0"/>
          </a:p>
          <a:p>
            <a:pPr algn="ctr"/>
            <a:endParaRPr lang="ru-RU" sz="1700" dirty="0" smtClean="0"/>
          </a:p>
          <a:p>
            <a:endParaRPr lang="ru-RU" dirty="0" smtClean="0"/>
          </a:p>
          <a:p>
            <a:pPr algn="ctr"/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2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4049" y="1124743"/>
            <a:ext cx="3168351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/>
              <a:t>За </a:t>
            </a:r>
            <a:r>
              <a:rPr lang="ru-RU" sz="2100" b="1" dirty="0"/>
              <a:t>несколько дней </a:t>
            </a:r>
            <a:r>
              <a:rPr lang="ru-RU" sz="2100" b="1" dirty="0" smtClean="0"/>
              <a:t>             до </a:t>
            </a:r>
            <a:r>
              <a:rPr lang="ru-RU" sz="2100" b="1" dirty="0"/>
              <a:t>смерти </a:t>
            </a:r>
            <a:r>
              <a:rPr lang="ru-RU" sz="2100" b="1" dirty="0" smtClean="0"/>
              <a:t>                            Василий </a:t>
            </a:r>
            <a:r>
              <a:rPr lang="ru-RU" sz="2100" b="1" dirty="0"/>
              <a:t>Петрович заказывает в церкви обедню и создает проект памятника любимой супруге. </a:t>
            </a:r>
            <a:endParaRPr lang="ru-RU" sz="2100" b="1" dirty="0" smtClean="0"/>
          </a:p>
          <a:p>
            <a:pPr algn="ctr"/>
            <a:r>
              <a:rPr lang="ru-RU" sz="2100" b="1" dirty="0" smtClean="0"/>
              <a:t>На </a:t>
            </a:r>
            <a:r>
              <a:rPr lang="ru-RU" sz="2100" b="1" dirty="0"/>
              <a:t>обедне, заказанной безутешным вдовцом, отпевают его самого, а памятник устанавливают на их общей могиле.</a:t>
            </a:r>
          </a:p>
          <a:p>
            <a:endParaRPr lang="ru-RU" sz="2100" b="1" dirty="0"/>
          </a:p>
          <a:p>
            <a:pPr algn="ctr"/>
            <a:endParaRPr lang="ru-RU" sz="1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Рисунок 2" descr="Любовь, велящая любить любимым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739" y="1124743"/>
            <a:ext cx="3816424" cy="4550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358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2942</TotalTime>
  <Words>848</Words>
  <Application>Microsoft Office PowerPoint</Application>
  <PresentationFormat>Экран (4:3)</PresentationFormat>
  <Paragraphs>140</Paragraphs>
  <Slides>38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Кутюр</vt:lpstr>
      <vt:lpstr>Муниципальное  общеобразовательное учреждение "Средняя общеобразовательная школа № 1 им. Героя Советского Союза  Н.П. Фёдорова"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Приказ от 27.12.21. №01-03/21-276</vt:lpstr>
      <vt:lpstr>ПРИЛОЖЕНИЕ К ПриказУ</vt:lpstr>
      <vt:lpstr>Г.Тихвин, ул.Московская,д.13</vt:lpstr>
      <vt:lpstr>Г.Тихвин, ул.Московская,д.13</vt:lpstr>
      <vt:lpstr>Г.Тихвин, ул.Московская,д.13</vt:lpstr>
      <vt:lpstr>Г.Тихвин, ул.Московская,д.7</vt:lpstr>
      <vt:lpstr>Г.Тихвин, ул.Московская,д.7</vt:lpstr>
      <vt:lpstr>Пугачев михаил иванович</vt:lpstr>
      <vt:lpstr>Крупейченко иван павлович</vt:lpstr>
      <vt:lpstr>Земель Ольга Ансовна</vt:lpstr>
      <vt:lpstr>О.А.Земель, о передаче школьного музея городу  9 декабря 1966 года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«История родной школы» </dc:title>
  <dc:creator>User</dc:creator>
  <cp:lastModifiedBy>Teacher-22</cp:lastModifiedBy>
  <cp:revision>292</cp:revision>
  <dcterms:created xsi:type="dcterms:W3CDTF">2021-11-26T20:02:57Z</dcterms:created>
  <dcterms:modified xsi:type="dcterms:W3CDTF">2023-06-13T10:04:12Z</dcterms:modified>
</cp:coreProperties>
</file>