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24" r:id="rId2"/>
    <p:sldId id="338" r:id="rId3"/>
    <p:sldId id="357" r:id="rId4"/>
    <p:sldId id="341" r:id="rId5"/>
    <p:sldId id="342" r:id="rId6"/>
    <p:sldId id="343" r:id="rId7"/>
    <p:sldId id="358" r:id="rId8"/>
    <p:sldId id="347" r:id="rId9"/>
    <p:sldId id="349" r:id="rId10"/>
    <p:sldId id="356" r:id="rId11"/>
    <p:sldId id="351" r:id="rId12"/>
    <p:sldId id="316" r:id="rId13"/>
    <p:sldId id="368" r:id="rId14"/>
    <p:sldId id="287" r:id="rId15"/>
    <p:sldId id="366" r:id="rId16"/>
    <p:sldId id="361" r:id="rId17"/>
    <p:sldId id="362" r:id="rId18"/>
    <p:sldId id="296" r:id="rId19"/>
    <p:sldId id="3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482" y="9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54F515-FC2A-4134-83F2-FF30618C545A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50B691-87DC-4FC4-B89C-07F02A384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3401" y="1623702"/>
            <a:ext cx="8237220" cy="4479918"/>
          </a:xfrm>
        </p:spPr>
        <p:txBody>
          <a:bodyPr/>
          <a:lstStyle/>
          <a:p>
            <a:r>
              <a:rPr lang="ru-RU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КРУГЛОГО СТОЛА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ВСТАВАЙ, СТРАНА ОГРОМНАЯ!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НАРОДНОЕ ОПОЛЧЕНИЕ В 1941г.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ВЕДУЩЕГО АРХИВИСТА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ЛЕНИНГРАДСКОГО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АРХИВА В ВЫБОРГЕ,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МОСКВИНА ГЕННАДИЯ АЛЕКСАНДРОВИЧА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“ФЕНОМЕН ЛЕНИНГРАДСКОГО НАРОДНОГО ОПОЛЧЕНИЯ1941 Г.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ПРИМЕРЕ 2-ОЙ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ДИВИЗИИ НАРОДНОГО ОПОЛЧЕНИЯ).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июня 2021 г.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3286" y="205099"/>
            <a:ext cx="8600630" cy="1418602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АРХИВНОЕ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УПРАВЛЕНИЕ ЛЕНИНГРАДСКОЙ ОБЛАСТИ   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______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sz="1800" b="1" dirty="0">
                <a:solidFill>
                  <a:schemeClr val="tx1"/>
                </a:solidFill>
                <a:effectLst/>
              </a:rPr>
              <a:t>ЛЕНИНГРАДСКИЙ ОБЛАСТНОЙ </a:t>
            </a:r>
            <a:r>
              <a:rPr lang="ru-RU" sz="1800" b="1" dirty="0" smtClean="0">
                <a:solidFill>
                  <a:schemeClr val="tx1"/>
                </a:solidFill>
                <a:effectLst/>
              </a:rPr>
              <a:t>ГОСУДАРСТВЕННЫЙ АРХИВ </a:t>
            </a:r>
            <a:r>
              <a:rPr lang="ru-RU" sz="1800" b="1" dirty="0">
                <a:solidFill>
                  <a:schemeClr val="tx1"/>
                </a:solidFill>
                <a:effectLst/>
              </a:rPr>
              <a:t>В ВЫБОРГЕ </a:t>
            </a:r>
            <a:r>
              <a:rPr lang="ru-RU" sz="1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_______________________________________________________________________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8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4900" b="1" dirty="0" smtClean="0"/>
              <a:t>2 –я </a:t>
            </a:r>
            <a:r>
              <a:rPr lang="ru-RU" sz="4400" b="1" dirty="0" smtClean="0"/>
              <a:t>ДНО</a:t>
            </a:r>
            <a:br>
              <a:rPr lang="ru-RU" sz="4400" b="1" dirty="0" smtClean="0"/>
            </a:br>
            <a:r>
              <a:rPr lang="ru-RU" sz="4400" b="1" dirty="0" smtClean="0"/>
              <a:t>перед отправкой на фронт: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371599"/>
            <a:ext cx="4365938" cy="524814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  </a:t>
            </a:r>
            <a:r>
              <a:rPr lang="ru-RU" sz="3200" b="1" dirty="0" smtClean="0"/>
              <a:t>Дивизия состояла </a:t>
            </a:r>
            <a:r>
              <a:rPr lang="ru-RU" sz="3200" b="1" dirty="0" smtClean="0"/>
              <a:t>из</a:t>
            </a:r>
            <a:r>
              <a:rPr lang="en-US" sz="3200" b="1" dirty="0" smtClean="0"/>
              <a:t> </a:t>
            </a:r>
            <a:r>
              <a:rPr lang="ru-RU" sz="3200" b="1" dirty="0" smtClean="0"/>
              <a:t>3-х </a:t>
            </a:r>
            <a:r>
              <a:rPr lang="ru-RU" sz="3200" b="1" dirty="0"/>
              <a:t>стрелковых </a:t>
            </a:r>
            <a:r>
              <a:rPr lang="ru-RU" sz="3200" b="1" dirty="0" smtClean="0"/>
              <a:t>полков.</a:t>
            </a:r>
          </a:p>
          <a:p>
            <a:r>
              <a:rPr lang="ru-RU" sz="3200" b="1" dirty="0" smtClean="0"/>
              <a:t>Численность бойцов:</a:t>
            </a:r>
          </a:p>
          <a:p>
            <a:r>
              <a:rPr lang="ru-RU" sz="3200" b="1" dirty="0" smtClean="0"/>
              <a:t> 9 210 человек,</a:t>
            </a:r>
          </a:p>
          <a:p>
            <a:r>
              <a:rPr lang="ru-RU" sz="3200" b="1" dirty="0" smtClean="0"/>
              <a:t>1177 </a:t>
            </a:r>
            <a:r>
              <a:rPr lang="ru-RU" sz="3200" b="1" dirty="0"/>
              <a:t>из них были коммунистами</a:t>
            </a:r>
            <a:r>
              <a:rPr lang="ru-RU" sz="3200" b="1" dirty="0" smtClean="0"/>
              <a:t>.</a:t>
            </a:r>
          </a:p>
          <a:p>
            <a:r>
              <a:rPr lang="ru-RU" sz="3200" b="1" u="sng" dirty="0" smtClean="0"/>
              <a:t>Вооружение:</a:t>
            </a:r>
          </a:p>
          <a:p>
            <a:r>
              <a:rPr lang="ru-RU" sz="3200" b="1" dirty="0" smtClean="0"/>
              <a:t>248 пулемётов, </a:t>
            </a:r>
          </a:p>
          <a:p>
            <a:r>
              <a:rPr lang="ru-RU" sz="3200" b="1" dirty="0" smtClean="0"/>
              <a:t>8500 винтовок</a:t>
            </a:r>
            <a:r>
              <a:rPr lang="ru-RU" sz="3200" dirty="0" smtClean="0"/>
              <a:t>.  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1371599"/>
            <a:ext cx="4309062" cy="4174621"/>
          </a:xfrm>
        </p:spPr>
      </p:pic>
      <p:sp>
        <p:nvSpPr>
          <p:cNvPr id="3" name="Прямоугольник 2"/>
          <p:cNvSpPr/>
          <p:nvPr/>
        </p:nvSpPr>
        <p:spPr>
          <a:xfrm>
            <a:off x="206064" y="5546221"/>
            <a:ext cx="4309061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9210 бойцов - 3894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были обучены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военному делу.</a:t>
            </a:r>
            <a:endParaRPr lang="ru-RU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3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4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КОМАНДНЫЙ СОСТАВ </a:t>
            </a:r>
            <a:r>
              <a:rPr lang="ru-RU" sz="6000" b="1" dirty="0" smtClean="0">
                <a:solidFill>
                  <a:schemeClr val="tx1"/>
                </a:solidFill>
              </a:rPr>
              <a:t>2-</a:t>
            </a:r>
            <a:r>
              <a:rPr lang="ru-RU" sz="4900" b="1" dirty="0" smtClean="0">
                <a:solidFill>
                  <a:schemeClr val="tx1"/>
                </a:solidFill>
              </a:rPr>
              <a:t>й</a:t>
            </a:r>
            <a:r>
              <a:rPr lang="ru-RU" b="1" dirty="0" smtClean="0">
                <a:solidFill>
                  <a:schemeClr val="tx1"/>
                </a:solidFill>
              </a:rPr>
              <a:t>ДНО: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39624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12064" y="999858"/>
            <a:ext cx="4059936" cy="46259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Командир 2-ой московской дивизии  Народного ополчения (2-я ДНО)- Герой Советского Союза, </a:t>
            </a:r>
            <a:r>
              <a:rPr lang="ru-RU" sz="2400" dirty="0"/>
              <a:t>полковник  </a:t>
            </a:r>
            <a:r>
              <a:rPr lang="ru-RU" sz="2400" dirty="0" smtClean="0"/>
              <a:t>Николай Степанович Угрюмов.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Получил звание Героя СССР за храбрость и героизм, проявленные в советско-финской войне 1939-1940 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19" y="999858"/>
            <a:ext cx="4194017" cy="45634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0727" y="5642098"/>
            <a:ext cx="8007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2"/>
                </a:solidFill>
                <a:ea typeface="Times New Roman" panose="02020603050405020304" pitchFamily="18" charset="0"/>
              </a:rPr>
              <a:t>дивизии  было всего 16 кадровых командиров Красной Армии</a:t>
            </a:r>
            <a:r>
              <a:rPr lang="ru-RU" sz="20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Из младших  </a:t>
            </a:r>
            <a:r>
              <a:rPr lang="ru-RU" sz="2000" dirty="0">
                <a:solidFill>
                  <a:schemeClr val="tx2"/>
                </a:solidFill>
              </a:rPr>
              <a:t>командиров </a:t>
            </a:r>
            <a:r>
              <a:rPr lang="ru-RU" sz="2000" dirty="0" smtClean="0">
                <a:solidFill>
                  <a:schemeClr val="tx2"/>
                </a:solidFill>
              </a:rPr>
              <a:t>  </a:t>
            </a:r>
            <a:r>
              <a:rPr lang="ru-RU" sz="2000" dirty="0">
                <a:solidFill>
                  <a:schemeClr val="tx2"/>
                </a:solidFill>
              </a:rPr>
              <a:t>205 человек не </a:t>
            </a:r>
            <a:r>
              <a:rPr lang="ru-RU" sz="2000" dirty="0" smtClean="0">
                <a:solidFill>
                  <a:schemeClr val="tx2"/>
                </a:solidFill>
              </a:rPr>
              <a:t>обучены </a:t>
            </a:r>
            <a:r>
              <a:rPr lang="ru-RU" sz="2000" dirty="0">
                <a:solidFill>
                  <a:schemeClr val="tx2"/>
                </a:solidFill>
              </a:rPr>
              <a:t>военному делу.</a:t>
            </a:r>
          </a:p>
          <a:p>
            <a:pPr algn="ctr"/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1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.Е.  Ворошилов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0" y="152401"/>
            <a:ext cx="8588521" cy="592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7649" y="152400"/>
            <a:ext cx="8588522" cy="9243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ЛУЖСКИЙ РУБЕЖ ОБРОНЫ. </a:t>
            </a:r>
          </a:p>
          <a:p>
            <a:pPr algn="ctr"/>
            <a:r>
              <a:rPr lang="ru-RU" sz="2400" b="1" dirty="0" smtClean="0"/>
              <a:t>Здесь в июле 1941 г. решалась судьба Ленинграда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651" y="6088559"/>
            <a:ext cx="858852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15 июля 1941 г. бойцов 2 –й ДНО лично повели в атаку Маршал СССР  К.Е. Ворошилов,  командующий Северным фронтом генерал-лейтенант  Попов М.М </a:t>
            </a:r>
            <a:r>
              <a:rPr lang="en-US" sz="1400" b="1" dirty="0" smtClean="0">
                <a:solidFill>
                  <a:schemeClr val="bg1"/>
                </a:solidFill>
              </a:rPr>
              <a:t>и </a:t>
            </a:r>
            <a:r>
              <a:rPr lang="ru-RU" sz="1400" b="1" dirty="0" smtClean="0">
                <a:solidFill>
                  <a:schemeClr val="bg1"/>
                </a:solidFill>
              </a:rPr>
              <a:t>к</a:t>
            </a:r>
            <a:r>
              <a:rPr lang="en-US" sz="1400" b="1" dirty="0" err="1" smtClean="0">
                <a:solidFill>
                  <a:schemeClr val="bg1"/>
                </a:solidFill>
              </a:rPr>
              <a:t>омандующий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ru-RU" sz="1400" b="1" dirty="0" err="1" smtClean="0">
                <a:solidFill>
                  <a:schemeClr val="bg1"/>
                </a:solidFill>
              </a:rPr>
              <a:t>Лужской</a:t>
            </a:r>
            <a:r>
              <a:rPr lang="ru-RU" sz="1400" b="1" dirty="0" smtClean="0">
                <a:solidFill>
                  <a:schemeClr val="bg1"/>
                </a:solidFill>
              </a:rPr>
              <a:t> оперативной группой войск генерал-лейтенант Пядышев К.П.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1" y="2564904"/>
            <a:ext cx="2444096" cy="350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030" y="152399"/>
            <a:ext cx="7934770" cy="106964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</a:rPr>
              <a:t>Главнокомандующий войсками </a:t>
            </a:r>
            <a:r>
              <a:rPr lang="ru-RU" sz="2000" b="1" dirty="0" smtClean="0">
                <a:effectLst/>
              </a:rPr>
              <a:t>Северо-Западного </a:t>
            </a:r>
            <a:r>
              <a:rPr lang="ru-RU" sz="2000" b="1" dirty="0">
                <a:effectLst/>
              </a:rPr>
              <a:t>стратегического направления, Маршал </a:t>
            </a:r>
            <a:r>
              <a:rPr lang="ru-RU" sz="2000" b="1" dirty="0" smtClean="0">
                <a:effectLst/>
              </a:rPr>
              <a:t> Ворошилов ведёт ополченцев в атаку. 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Село Ивановское . 15 июля 1941 г</a:t>
            </a:r>
            <a:r>
              <a:rPr lang="ru-RU" sz="2000" dirty="0" smtClean="0">
                <a:effectLst/>
              </a:rPr>
              <a:t>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2" y="1222048"/>
            <a:ext cx="8785076" cy="53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20" y="1677762"/>
            <a:ext cx="8597069" cy="492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27984" y="436510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Ивановское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203848" y="5733256"/>
            <a:ext cx="110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Поречье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797791" y="4387882"/>
            <a:ext cx="1532814" cy="2513255"/>
          </a:xfrm>
          <a:custGeom>
            <a:avLst/>
            <a:gdLst>
              <a:gd name="connsiteX0" fmla="*/ 0 w 1532814"/>
              <a:gd name="connsiteY0" fmla="*/ 1548894 h 2513255"/>
              <a:gd name="connsiteX1" fmla="*/ 40943 w 1532814"/>
              <a:gd name="connsiteY1" fmla="*/ 1426064 h 2513255"/>
              <a:gd name="connsiteX2" fmla="*/ 81887 w 1532814"/>
              <a:gd name="connsiteY2" fmla="*/ 1412417 h 2513255"/>
              <a:gd name="connsiteX3" fmla="*/ 136478 w 1532814"/>
              <a:gd name="connsiteY3" fmla="*/ 1330530 h 2513255"/>
              <a:gd name="connsiteX4" fmla="*/ 163773 w 1532814"/>
              <a:gd name="connsiteY4" fmla="*/ 1289587 h 2513255"/>
              <a:gd name="connsiteX5" fmla="*/ 204716 w 1532814"/>
              <a:gd name="connsiteY5" fmla="*/ 1166757 h 2513255"/>
              <a:gd name="connsiteX6" fmla="*/ 218364 w 1532814"/>
              <a:gd name="connsiteY6" fmla="*/ 1125814 h 2513255"/>
              <a:gd name="connsiteX7" fmla="*/ 245660 w 1532814"/>
              <a:gd name="connsiteY7" fmla="*/ 1084870 h 2513255"/>
              <a:gd name="connsiteX8" fmla="*/ 259308 w 1532814"/>
              <a:gd name="connsiteY8" fmla="*/ 1043927 h 2513255"/>
              <a:gd name="connsiteX9" fmla="*/ 313899 w 1532814"/>
              <a:gd name="connsiteY9" fmla="*/ 962040 h 2513255"/>
              <a:gd name="connsiteX10" fmla="*/ 368490 w 1532814"/>
              <a:gd name="connsiteY10" fmla="*/ 880154 h 2513255"/>
              <a:gd name="connsiteX11" fmla="*/ 409433 w 1532814"/>
              <a:gd name="connsiteY11" fmla="*/ 852858 h 2513255"/>
              <a:gd name="connsiteX12" fmla="*/ 491319 w 1532814"/>
              <a:gd name="connsiteY12" fmla="*/ 689085 h 2513255"/>
              <a:gd name="connsiteX13" fmla="*/ 518615 w 1532814"/>
              <a:gd name="connsiteY13" fmla="*/ 648142 h 2513255"/>
              <a:gd name="connsiteX14" fmla="*/ 532263 w 1532814"/>
              <a:gd name="connsiteY14" fmla="*/ 607199 h 2513255"/>
              <a:gd name="connsiteX15" fmla="*/ 573206 w 1532814"/>
              <a:gd name="connsiteY15" fmla="*/ 593551 h 2513255"/>
              <a:gd name="connsiteX16" fmla="*/ 641445 w 1532814"/>
              <a:gd name="connsiteY16" fmla="*/ 470721 h 2513255"/>
              <a:gd name="connsiteX17" fmla="*/ 668740 w 1532814"/>
              <a:gd name="connsiteY17" fmla="*/ 429778 h 2513255"/>
              <a:gd name="connsiteX18" fmla="*/ 709684 w 1532814"/>
              <a:gd name="connsiteY18" fmla="*/ 402482 h 2513255"/>
              <a:gd name="connsiteX19" fmla="*/ 764275 w 1532814"/>
              <a:gd name="connsiteY19" fmla="*/ 347891 h 2513255"/>
              <a:gd name="connsiteX20" fmla="*/ 791570 w 1532814"/>
              <a:gd name="connsiteY20" fmla="*/ 306948 h 2513255"/>
              <a:gd name="connsiteX21" fmla="*/ 832513 w 1532814"/>
              <a:gd name="connsiteY21" fmla="*/ 279652 h 2513255"/>
              <a:gd name="connsiteX22" fmla="*/ 887105 w 1532814"/>
              <a:gd name="connsiteY22" fmla="*/ 225061 h 2513255"/>
              <a:gd name="connsiteX23" fmla="*/ 955343 w 1532814"/>
              <a:gd name="connsiteY23" fmla="*/ 170470 h 2513255"/>
              <a:gd name="connsiteX24" fmla="*/ 968991 w 1532814"/>
              <a:gd name="connsiteY24" fmla="*/ 129527 h 2513255"/>
              <a:gd name="connsiteX25" fmla="*/ 1009934 w 1532814"/>
              <a:gd name="connsiteY25" fmla="*/ 115879 h 2513255"/>
              <a:gd name="connsiteX26" fmla="*/ 1050878 w 1532814"/>
              <a:gd name="connsiteY26" fmla="*/ 88584 h 2513255"/>
              <a:gd name="connsiteX27" fmla="*/ 1091821 w 1532814"/>
              <a:gd name="connsiteY27" fmla="*/ 74936 h 2513255"/>
              <a:gd name="connsiteX28" fmla="*/ 1255594 w 1532814"/>
              <a:gd name="connsiteY28" fmla="*/ 6697 h 2513255"/>
              <a:gd name="connsiteX29" fmla="*/ 1446663 w 1532814"/>
              <a:gd name="connsiteY29" fmla="*/ 33993 h 2513255"/>
              <a:gd name="connsiteX30" fmla="*/ 1487606 w 1532814"/>
              <a:gd name="connsiteY30" fmla="*/ 61288 h 2513255"/>
              <a:gd name="connsiteX31" fmla="*/ 1501254 w 1532814"/>
              <a:gd name="connsiteY31" fmla="*/ 102231 h 2513255"/>
              <a:gd name="connsiteX32" fmla="*/ 1528549 w 1532814"/>
              <a:gd name="connsiteY32" fmla="*/ 143175 h 2513255"/>
              <a:gd name="connsiteX33" fmla="*/ 1514902 w 1532814"/>
              <a:gd name="connsiteY33" fmla="*/ 757324 h 2513255"/>
              <a:gd name="connsiteX34" fmla="*/ 1473958 w 1532814"/>
              <a:gd name="connsiteY34" fmla="*/ 907449 h 2513255"/>
              <a:gd name="connsiteX35" fmla="*/ 1460310 w 1532814"/>
              <a:gd name="connsiteY35" fmla="*/ 948393 h 2513255"/>
              <a:gd name="connsiteX36" fmla="*/ 1405719 w 1532814"/>
              <a:gd name="connsiteY36" fmla="*/ 1030279 h 2513255"/>
              <a:gd name="connsiteX37" fmla="*/ 1364776 w 1532814"/>
              <a:gd name="connsiteY37" fmla="*/ 1112166 h 2513255"/>
              <a:gd name="connsiteX38" fmla="*/ 1323833 w 1532814"/>
              <a:gd name="connsiteY38" fmla="*/ 1125814 h 2513255"/>
              <a:gd name="connsiteX39" fmla="*/ 1296537 w 1532814"/>
              <a:gd name="connsiteY39" fmla="*/ 1207700 h 2513255"/>
              <a:gd name="connsiteX40" fmla="*/ 1241946 w 1532814"/>
              <a:gd name="connsiteY40" fmla="*/ 1289587 h 2513255"/>
              <a:gd name="connsiteX41" fmla="*/ 1228299 w 1532814"/>
              <a:gd name="connsiteY41" fmla="*/ 1330530 h 2513255"/>
              <a:gd name="connsiteX42" fmla="*/ 1173708 w 1532814"/>
              <a:gd name="connsiteY42" fmla="*/ 1412417 h 2513255"/>
              <a:gd name="connsiteX43" fmla="*/ 1091821 w 1532814"/>
              <a:gd name="connsiteY43" fmla="*/ 1658076 h 2513255"/>
              <a:gd name="connsiteX44" fmla="*/ 1078173 w 1532814"/>
              <a:gd name="connsiteY44" fmla="*/ 1699019 h 2513255"/>
              <a:gd name="connsiteX45" fmla="*/ 1064525 w 1532814"/>
              <a:gd name="connsiteY45" fmla="*/ 1739963 h 2513255"/>
              <a:gd name="connsiteX46" fmla="*/ 1037230 w 1532814"/>
              <a:gd name="connsiteY46" fmla="*/ 1780906 h 2513255"/>
              <a:gd name="connsiteX47" fmla="*/ 996287 w 1532814"/>
              <a:gd name="connsiteY47" fmla="*/ 1903736 h 2513255"/>
              <a:gd name="connsiteX48" fmla="*/ 982639 w 1532814"/>
              <a:gd name="connsiteY48" fmla="*/ 1944679 h 2513255"/>
              <a:gd name="connsiteX49" fmla="*/ 955343 w 1532814"/>
              <a:gd name="connsiteY49" fmla="*/ 1985622 h 2513255"/>
              <a:gd name="connsiteX50" fmla="*/ 914400 w 1532814"/>
              <a:gd name="connsiteY50" fmla="*/ 2067509 h 2513255"/>
              <a:gd name="connsiteX51" fmla="*/ 832513 w 1532814"/>
              <a:gd name="connsiteY51" fmla="*/ 2122100 h 2513255"/>
              <a:gd name="connsiteX52" fmla="*/ 805218 w 1532814"/>
              <a:gd name="connsiteY52" fmla="*/ 2163043 h 2513255"/>
              <a:gd name="connsiteX53" fmla="*/ 764275 w 1532814"/>
              <a:gd name="connsiteY53" fmla="*/ 2176691 h 2513255"/>
              <a:gd name="connsiteX54" fmla="*/ 723331 w 1532814"/>
              <a:gd name="connsiteY54" fmla="*/ 2203987 h 2513255"/>
              <a:gd name="connsiteX55" fmla="*/ 668740 w 1532814"/>
              <a:gd name="connsiteY55" fmla="*/ 2272225 h 2513255"/>
              <a:gd name="connsiteX56" fmla="*/ 627797 w 1532814"/>
              <a:gd name="connsiteY56" fmla="*/ 2354112 h 2513255"/>
              <a:gd name="connsiteX57" fmla="*/ 586854 w 1532814"/>
              <a:gd name="connsiteY57" fmla="*/ 2367760 h 2513255"/>
              <a:gd name="connsiteX58" fmla="*/ 559558 w 1532814"/>
              <a:gd name="connsiteY58" fmla="*/ 2408703 h 2513255"/>
              <a:gd name="connsiteX59" fmla="*/ 450376 w 1532814"/>
              <a:gd name="connsiteY59" fmla="*/ 2463294 h 25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32814" h="2513255">
                <a:moveTo>
                  <a:pt x="0" y="1548894"/>
                </a:moveTo>
                <a:cubicBezTo>
                  <a:pt x="6659" y="1508941"/>
                  <a:pt x="4040" y="1455586"/>
                  <a:pt x="40943" y="1426064"/>
                </a:cubicBezTo>
                <a:cubicBezTo>
                  <a:pt x="52177" y="1417077"/>
                  <a:pt x="68239" y="1416966"/>
                  <a:pt x="81887" y="1412417"/>
                </a:cubicBezTo>
                <a:lnTo>
                  <a:pt x="136478" y="1330530"/>
                </a:lnTo>
                <a:cubicBezTo>
                  <a:pt x="145576" y="1316882"/>
                  <a:pt x="158586" y="1305148"/>
                  <a:pt x="163773" y="1289587"/>
                </a:cubicBezTo>
                <a:lnTo>
                  <a:pt x="204716" y="1166757"/>
                </a:lnTo>
                <a:cubicBezTo>
                  <a:pt x="209265" y="1153109"/>
                  <a:pt x="210384" y="1137784"/>
                  <a:pt x="218364" y="1125814"/>
                </a:cubicBezTo>
                <a:cubicBezTo>
                  <a:pt x="227463" y="1112166"/>
                  <a:pt x="238324" y="1099541"/>
                  <a:pt x="245660" y="1084870"/>
                </a:cubicBezTo>
                <a:cubicBezTo>
                  <a:pt x="252094" y="1072003"/>
                  <a:pt x="252322" y="1056503"/>
                  <a:pt x="259308" y="1043927"/>
                </a:cubicBezTo>
                <a:cubicBezTo>
                  <a:pt x="275240" y="1015250"/>
                  <a:pt x="295702" y="989336"/>
                  <a:pt x="313899" y="962040"/>
                </a:cubicBezTo>
                <a:lnTo>
                  <a:pt x="368490" y="880154"/>
                </a:lnTo>
                <a:lnTo>
                  <a:pt x="409433" y="852858"/>
                </a:lnTo>
                <a:cubicBezTo>
                  <a:pt x="447101" y="739852"/>
                  <a:pt x="420769" y="794909"/>
                  <a:pt x="491319" y="689085"/>
                </a:cubicBezTo>
                <a:cubicBezTo>
                  <a:pt x="500418" y="675437"/>
                  <a:pt x="513428" y="663703"/>
                  <a:pt x="518615" y="648142"/>
                </a:cubicBezTo>
                <a:cubicBezTo>
                  <a:pt x="523164" y="634494"/>
                  <a:pt x="522091" y="617371"/>
                  <a:pt x="532263" y="607199"/>
                </a:cubicBezTo>
                <a:cubicBezTo>
                  <a:pt x="542435" y="597027"/>
                  <a:pt x="559558" y="598100"/>
                  <a:pt x="573206" y="593551"/>
                </a:cubicBezTo>
                <a:cubicBezTo>
                  <a:pt x="597228" y="521486"/>
                  <a:pt x="578874" y="564578"/>
                  <a:pt x="641445" y="470721"/>
                </a:cubicBezTo>
                <a:cubicBezTo>
                  <a:pt x="650543" y="457073"/>
                  <a:pt x="655092" y="438876"/>
                  <a:pt x="668740" y="429778"/>
                </a:cubicBezTo>
                <a:lnTo>
                  <a:pt x="709684" y="402482"/>
                </a:lnTo>
                <a:cubicBezTo>
                  <a:pt x="739459" y="313153"/>
                  <a:pt x="698104" y="400827"/>
                  <a:pt x="764275" y="347891"/>
                </a:cubicBezTo>
                <a:cubicBezTo>
                  <a:pt x="777083" y="337645"/>
                  <a:pt x="779972" y="318546"/>
                  <a:pt x="791570" y="306948"/>
                </a:cubicBezTo>
                <a:cubicBezTo>
                  <a:pt x="803168" y="295350"/>
                  <a:pt x="818865" y="288751"/>
                  <a:pt x="832513" y="279652"/>
                </a:cubicBezTo>
                <a:cubicBezTo>
                  <a:pt x="862291" y="190322"/>
                  <a:pt x="820933" y="277998"/>
                  <a:pt x="887105" y="225061"/>
                </a:cubicBezTo>
                <a:cubicBezTo>
                  <a:pt x="975295" y="154509"/>
                  <a:pt x="852429" y="204775"/>
                  <a:pt x="955343" y="170470"/>
                </a:cubicBezTo>
                <a:cubicBezTo>
                  <a:pt x="959892" y="156822"/>
                  <a:pt x="958819" y="139699"/>
                  <a:pt x="968991" y="129527"/>
                </a:cubicBezTo>
                <a:cubicBezTo>
                  <a:pt x="979163" y="119355"/>
                  <a:pt x="997067" y="122313"/>
                  <a:pt x="1009934" y="115879"/>
                </a:cubicBezTo>
                <a:cubicBezTo>
                  <a:pt x="1024605" y="108544"/>
                  <a:pt x="1036207" y="95919"/>
                  <a:pt x="1050878" y="88584"/>
                </a:cubicBezTo>
                <a:cubicBezTo>
                  <a:pt x="1063745" y="82150"/>
                  <a:pt x="1079245" y="81922"/>
                  <a:pt x="1091821" y="74936"/>
                </a:cubicBezTo>
                <a:cubicBezTo>
                  <a:pt x="1226706" y="0"/>
                  <a:pt x="1116066" y="29952"/>
                  <a:pt x="1255594" y="6697"/>
                </a:cubicBezTo>
                <a:cubicBezTo>
                  <a:pt x="1293953" y="10184"/>
                  <a:pt x="1394151" y="7737"/>
                  <a:pt x="1446663" y="33993"/>
                </a:cubicBezTo>
                <a:cubicBezTo>
                  <a:pt x="1461334" y="41328"/>
                  <a:pt x="1473958" y="52190"/>
                  <a:pt x="1487606" y="61288"/>
                </a:cubicBezTo>
                <a:cubicBezTo>
                  <a:pt x="1492155" y="74936"/>
                  <a:pt x="1494820" y="89364"/>
                  <a:pt x="1501254" y="102231"/>
                </a:cubicBezTo>
                <a:cubicBezTo>
                  <a:pt x="1508589" y="116902"/>
                  <a:pt x="1528207" y="126776"/>
                  <a:pt x="1528549" y="143175"/>
                </a:cubicBezTo>
                <a:cubicBezTo>
                  <a:pt x="1532814" y="347897"/>
                  <a:pt x="1523086" y="552721"/>
                  <a:pt x="1514902" y="757324"/>
                </a:cubicBezTo>
                <a:cubicBezTo>
                  <a:pt x="1513148" y="801167"/>
                  <a:pt x="1486838" y="868810"/>
                  <a:pt x="1473958" y="907449"/>
                </a:cubicBezTo>
                <a:cubicBezTo>
                  <a:pt x="1469409" y="921097"/>
                  <a:pt x="1468290" y="936423"/>
                  <a:pt x="1460310" y="948393"/>
                </a:cubicBezTo>
                <a:lnTo>
                  <a:pt x="1405719" y="1030279"/>
                </a:lnTo>
                <a:cubicBezTo>
                  <a:pt x="1396728" y="1057252"/>
                  <a:pt x="1388829" y="1092924"/>
                  <a:pt x="1364776" y="1112166"/>
                </a:cubicBezTo>
                <a:cubicBezTo>
                  <a:pt x="1353543" y="1121153"/>
                  <a:pt x="1337481" y="1121265"/>
                  <a:pt x="1323833" y="1125814"/>
                </a:cubicBezTo>
                <a:cubicBezTo>
                  <a:pt x="1314734" y="1153109"/>
                  <a:pt x="1312497" y="1183760"/>
                  <a:pt x="1296537" y="1207700"/>
                </a:cubicBezTo>
                <a:lnTo>
                  <a:pt x="1241946" y="1289587"/>
                </a:lnTo>
                <a:cubicBezTo>
                  <a:pt x="1237397" y="1303235"/>
                  <a:pt x="1235285" y="1317954"/>
                  <a:pt x="1228299" y="1330530"/>
                </a:cubicBezTo>
                <a:cubicBezTo>
                  <a:pt x="1212368" y="1359207"/>
                  <a:pt x="1184082" y="1381295"/>
                  <a:pt x="1173708" y="1412417"/>
                </a:cubicBezTo>
                <a:lnTo>
                  <a:pt x="1091821" y="1658076"/>
                </a:lnTo>
                <a:lnTo>
                  <a:pt x="1078173" y="1699019"/>
                </a:lnTo>
                <a:cubicBezTo>
                  <a:pt x="1073624" y="1712667"/>
                  <a:pt x="1072505" y="1727993"/>
                  <a:pt x="1064525" y="1739963"/>
                </a:cubicBezTo>
                <a:cubicBezTo>
                  <a:pt x="1055427" y="1753611"/>
                  <a:pt x="1043892" y="1765917"/>
                  <a:pt x="1037230" y="1780906"/>
                </a:cubicBezTo>
                <a:cubicBezTo>
                  <a:pt x="1037220" y="1780928"/>
                  <a:pt x="1003115" y="1883253"/>
                  <a:pt x="996287" y="1903736"/>
                </a:cubicBezTo>
                <a:cubicBezTo>
                  <a:pt x="991738" y="1917384"/>
                  <a:pt x="990619" y="1932709"/>
                  <a:pt x="982639" y="1944679"/>
                </a:cubicBezTo>
                <a:lnTo>
                  <a:pt x="955343" y="1985622"/>
                </a:lnTo>
                <a:cubicBezTo>
                  <a:pt x="945608" y="2014830"/>
                  <a:pt x="939302" y="2045720"/>
                  <a:pt x="914400" y="2067509"/>
                </a:cubicBezTo>
                <a:cubicBezTo>
                  <a:pt x="889711" y="2089111"/>
                  <a:pt x="832513" y="2122100"/>
                  <a:pt x="832513" y="2122100"/>
                </a:cubicBezTo>
                <a:cubicBezTo>
                  <a:pt x="823415" y="2135748"/>
                  <a:pt x="818026" y="2152796"/>
                  <a:pt x="805218" y="2163043"/>
                </a:cubicBezTo>
                <a:cubicBezTo>
                  <a:pt x="793985" y="2172030"/>
                  <a:pt x="777142" y="2170257"/>
                  <a:pt x="764275" y="2176691"/>
                </a:cubicBezTo>
                <a:cubicBezTo>
                  <a:pt x="749604" y="2184027"/>
                  <a:pt x="736979" y="2194888"/>
                  <a:pt x="723331" y="2203987"/>
                </a:cubicBezTo>
                <a:cubicBezTo>
                  <a:pt x="689029" y="2306900"/>
                  <a:pt x="739291" y="2184036"/>
                  <a:pt x="668740" y="2272225"/>
                </a:cubicBezTo>
                <a:cubicBezTo>
                  <a:pt x="624782" y="2327173"/>
                  <a:pt x="691719" y="2302974"/>
                  <a:pt x="627797" y="2354112"/>
                </a:cubicBezTo>
                <a:cubicBezTo>
                  <a:pt x="616563" y="2363099"/>
                  <a:pt x="600502" y="2363211"/>
                  <a:pt x="586854" y="2367760"/>
                </a:cubicBezTo>
                <a:cubicBezTo>
                  <a:pt x="577755" y="2381408"/>
                  <a:pt x="573467" y="2400010"/>
                  <a:pt x="559558" y="2408703"/>
                </a:cubicBezTo>
                <a:cubicBezTo>
                  <a:pt x="392276" y="2513255"/>
                  <a:pt x="530749" y="2382924"/>
                  <a:pt x="450376" y="2463294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734" y="145279"/>
            <a:ext cx="877653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ru-RU" sz="3600" b="1" dirty="0" smtClean="0"/>
              <a:t>Своими </a:t>
            </a:r>
            <a:r>
              <a:rPr lang="en-US" sz="3600" b="1" dirty="0" smtClean="0"/>
              <a:t>“</a:t>
            </a:r>
            <a:r>
              <a:rPr lang="ru-RU" sz="3600" b="1" dirty="0" smtClean="0"/>
              <a:t>телами</a:t>
            </a:r>
            <a:r>
              <a:rPr lang="en-US" sz="3600" b="1" dirty="0" smtClean="0"/>
              <a:t>”</a:t>
            </a:r>
            <a:r>
              <a:rPr lang="ru-RU" sz="3600" b="1" dirty="0" smtClean="0"/>
              <a:t> они закрыли беззащитный Ленинград </a:t>
            </a:r>
            <a:endParaRPr lang="ru-RU" sz="3600" b="1" dirty="0"/>
          </a:p>
          <a:p>
            <a:pPr algn="just"/>
            <a:r>
              <a:rPr lang="ru-RU" sz="2000" dirty="0" smtClean="0"/>
              <a:t>В течение </a:t>
            </a:r>
            <a:r>
              <a:rPr lang="en-US" sz="2000" dirty="0" smtClean="0"/>
              <a:t>25 </a:t>
            </a:r>
            <a:r>
              <a:rPr lang="ru-RU" sz="2000" dirty="0" smtClean="0"/>
              <a:t>дней, с 14 июля по </a:t>
            </a:r>
            <a:r>
              <a:rPr lang="en-US" sz="2000" dirty="0" smtClean="0"/>
              <a:t>8 </a:t>
            </a:r>
            <a:r>
              <a:rPr lang="en-US" sz="2000" dirty="0" err="1" smtClean="0"/>
              <a:t>августа</a:t>
            </a:r>
            <a:r>
              <a:rPr lang="en-US" sz="2000" dirty="0" smtClean="0"/>
              <a:t> </a:t>
            </a:r>
            <a:r>
              <a:rPr lang="ru-RU" sz="2000" dirty="0" smtClean="0"/>
              <a:t>1941 г.</a:t>
            </a:r>
            <a:r>
              <a:rPr lang="en-US" sz="2000" dirty="0" smtClean="0"/>
              <a:t>, </a:t>
            </a:r>
            <a:r>
              <a:rPr lang="ru-RU" sz="2000" dirty="0" smtClean="0"/>
              <a:t>они не позволили 6 –ой танковой дивизии </a:t>
            </a:r>
            <a:r>
              <a:rPr lang="en-US" sz="2000" dirty="0" err="1" smtClean="0"/>
              <a:t>продвину</a:t>
            </a:r>
            <a:r>
              <a:rPr lang="ru-RU" sz="2000" dirty="0" err="1" smtClean="0"/>
              <a:t>ться</a:t>
            </a:r>
            <a:r>
              <a:rPr lang="ru-RU" sz="2000" dirty="0" smtClean="0"/>
              <a:t>  в направлении Ленинграда ни </a:t>
            </a:r>
            <a:r>
              <a:rPr lang="ru-RU" sz="2000" dirty="0"/>
              <a:t>на </a:t>
            </a:r>
            <a:r>
              <a:rPr lang="ru-RU" sz="2000" dirty="0" smtClean="0"/>
              <a:t>1 метр! 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995936" y="4725144"/>
            <a:ext cx="504056" cy="14401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404648" y="378904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29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ЛУЖСКИЙ РУБЕЖ – МЕСТО </a:t>
            </a:r>
            <a:r>
              <a:rPr lang="ru-RU" sz="2800" b="1" dirty="0" smtClean="0"/>
              <a:t>ПОДВИГА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ДИВИЗИЙ </a:t>
            </a:r>
            <a:r>
              <a:rPr lang="ru-RU" sz="2800" b="1" dirty="0"/>
              <a:t>НАРОДНОГО ОПОЛЧЕНИЯ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2049"/>
            <a:ext cx="4059936" cy="5127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Ленинградские ополченцы, слабо обученные и плохо вооруженные, но полные   любви к Родине и родному городу, остановили бронированные немецкие дивизии на дальних подступах к Ленинграду, дав возможность городу </a:t>
            </a:r>
            <a:r>
              <a:rPr lang="ru-RU" sz="2400" b="1" dirty="0" smtClean="0"/>
              <a:t>подготовиться </a:t>
            </a:r>
            <a:r>
              <a:rPr lang="ru-RU" sz="2400" b="1" dirty="0"/>
              <a:t>к обороне</a:t>
            </a:r>
          </a:p>
          <a:p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62227"/>
            <a:ext cx="4059936" cy="518729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 </a:t>
            </a:r>
            <a:r>
              <a:rPr lang="ru-RU" sz="2000" b="1" dirty="0"/>
              <a:t>23 дня военных действий с начала войны немецкие танковые дивизии  из группы  армий </a:t>
            </a:r>
            <a:r>
              <a:rPr lang="en-US" sz="2000" b="1" dirty="0"/>
              <a:t>“</a:t>
            </a:r>
            <a:r>
              <a:rPr lang="ru-RU" sz="2000" b="1" dirty="0"/>
              <a:t>Север</a:t>
            </a:r>
            <a:r>
              <a:rPr lang="en-US" sz="2000" b="1" dirty="0"/>
              <a:t>”</a:t>
            </a:r>
            <a:r>
              <a:rPr lang="ru-RU" sz="2000" b="1" dirty="0"/>
              <a:t> прошли от западной границы СССР более </a:t>
            </a:r>
            <a:r>
              <a:rPr lang="ru-RU" sz="2000" b="1" u="sng" dirty="0"/>
              <a:t>700 км</a:t>
            </a:r>
            <a:r>
              <a:rPr lang="ru-RU" sz="2000" b="1" dirty="0"/>
              <a:t>, продвигаясь ежесуточно по </a:t>
            </a:r>
            <a:r>
              <a:rPr lang="ru-RU" sz="2000" b="1" u="sng" dirty="0"/>
              <a:t>30-35  </a:t>
            </a:r>
            <a:r>
              <a:rPr lang="ru-RU" sz="2000" b="1" u="sng" dirty="0" smtClean="0"/>
              <a:t> </a:t>
            </a:r>
            <a:r>
              <a:rPr lang="ru-RU" sz="2000" b="1" u="sng" dirty="0" smtClean="0"/>
              <a:t>км.</a:t>
            </a:r>
          </a:p>
          <a:p>
            <a:pPr marL="0" indent="0">
              <a:buNone/>
            </a:pPr>
            <a:endParaRPr lang="ru-RU" sz="2000" b="1" u="sng" dirty="0" smtClean="0"/>
          </a:p>
          <a:p>
            <a:r>
              <a:rPr lang="ru-RU" sz="2000" b="1" dirty="0" smtClean="0"/>
              <a:t>Расстояние </a:t>
            </a:r>
            <a:r>
              <a:rPr lang="ru-RU" sz="2000" b="1" dirty="0"/>
              <a:t>же от </a:t>
            </a:r>
            <a:r>
              <a:rPr lang="ru-RU" sz="2000" b="1" dirty="0" err="1"/>
              <a:t>Лужской</a:t>
            </a:r>
            <a:r>
              <a:rPr lang="ru-RU" sz="2000" b="1" dirty="0"/>
              <a:t> линии  обороны  до пригородов Ленинграда, протяженностью 150 км, они продвигались более, чем 50 дней, по 3-5 км ежесуточно.  </a:t>
            </a:r>
            <a:endParaRPr lang="ru-RU" sz="20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389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9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ЗАБЛУЖДЕНИЕ ГЕНЕРАЛА  ТИППЕЛЬСКРКИРХА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3999"/>
            <a:ext cx="4059936" cy="51673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i="1" dirty="0" smtClean="0"/>
              <a:t>“</a:t>
            </a:r>
            <a:r>
              <a:rPr lang="ru-RU" sz="11200" b="1" i="1" dirty="0" smtClean="0"/>
              <a:t>Русские </a:t>
            </a:r>
            <a:r>
              <a:rPr lang="ru-RU" sz="11200" b="1" i="1" dirty="0"/>
              <a:t>части </a:t>
            </a:r>
            <a:endParaRPr lang="en-US" sz="11200" b="1" i="1" dirty="0"/>
          </a:p>
          <a:p>
            <a:pPr marL="0" indent="0">
              <a:buNone/>
            </a:pPr>
            <a:r>
              <a:rPr lang="ru-RU" sz="11200" b="1" i="1" dirty="0"/>
              <a:t>Красной Армии, усиленные </a:t>
            </a:r>
            <a:r>
              <a:rPr lang="ru-RU" sz="11200" b="1" i="1" u="sng" dirty="0"/>
              <a:t>фанатично</a:t>
            </a:r>
            <a:r>
              <a:rPr lang="ru-RU" sz="11200" b="1" i="1" dirty="0"/>
              <a:t> настроенными ленинградскими рабочими, оказывали на подступах к Ленинграду  яростное сопротивление</a:t>
            </a:r>
            <a:r>
              <a:rPr lang="en-US" sz="11200" b="1" dirty="0"/>
              <a:t>”</a:t>
            </a:r>
            <a:r>
              <a:rPr lang="ru-RU" sz="11200" b="1" dirty="0"/>
              <a:t>.</a:t>
            </a:r>
            <a:r>
              <a:rPr lang="ru-RU" sz="11200" b="1" u="sng" dirty="0"/>
              <a:t> </a:t>
            </a:r>
          </a:p>
          <a:p>
            <a:pPr marL="0" indent="0">
              <a:buNone/>
            </a:pPr>
            <a:endParaRPr lang="en-US" sz="11200" b="1" u="sng" dirty="0"/>
          </a:p>
          <a:p>
            <a:pPr marL="0" indent="0">
              <a:buNone/>
            </a:pPr>
            <a:endParaRPr lang="en-US" sz="4500" dirty="0"/>
          </a:p>
          <a:p>
            <a:pPr marL="0" indent="0" algn="r">
              <a:buNone/>
            </a:pPr>
            <a:r>
              <a:rPr lang="ru-RU" sz="7200" dirty="0"/>
              <a:t>Генерал </a:t>
            </a:r>
            <a:r>
              <a:rPr lang="ru-RU" sz="7200" dirty="0" err="1"/>
              <a:t>Типпельскирх</a:t>
            </a:r>
            <a:endParaRPr lang="ru-RU" sz="7200" dirty="0"/>
          </a:p>
          <a:p>
            <a:pPr algn="r"/>
            <a:endParaRPr lang="ru-RU" sz="8000" dirty="0"/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ru-RU" sz="4500" dirty="0"/>
              <a:t>              </a:t>
            </a:r>
            <a:endParaRPr lang="ru-RU" sz="4500" dirty="0" smtClean="0"/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59936" cy="5167357"/>
          </a:xfrm>
        </p:spPr>
        <p:txBody>
          <a:bodyPr>
            <a:noAutofit/>
          </a:bodyPr>
          <a:lstStyle/>
          <a:p>
            <a:r>
              <a:rPr lang="ru-RU" sz="1600" b="1" dirty="0"/>
              <a:t>Немецкие генералы, объясняя причины своих неудач сопротивлением русских фанатиков, ошибались в главном</a:t>
            </a:r>
            <a:r>
              <a:rPr lang="ru-RU" sz="1200" b="1" dirty="0"/>
              <a:t>:</a:t>
            </a:r>
          </a:p>
          <a:p>
            <a:r>
              <a:rPr lang="ru-RU" sz="1400" b="1" dirty="0" smtClean="0"/>
              <a:t>За </a:t>
            </a:r>
            <a:r>
              <a:rPr lang="ru-RU" sz="1400" b="1" dirty="0"/>
              <a:t>Ивановский плацдарм яростно сражались не </a:t>
            </a:r>
            <a:r>
              <a:rPr lang="en-US" sz="1400" b="1" dirty="0" smtClean="0"/>
              <a:t>“</a:t>
            </a:r>
            <a:r>
              <a:rPr lang="ru-RU" sz="1400" b="1" dirty="0" smtClean="0"/>
              <a:t>фанатики</a:t>
            </a:r>
            <a:r>
              <a:rPr lang="en-US" sz="1400" b="1" dirty="0" smtClean="0"/>
              <a:t>”</a:t>
            </a:r>
            <a:r>
              <a:rPr lang="ru-RU" sz="1400" b="1" dirty="0" smtClean="0"/>
              <a:t>, а</a:t>
            </a:r>
            <a:r>
              <a:rPr lang="en-US" sz="1400" b="1" dirty="0"/>
              <a:t> </a:t>
            </a:r>
            <a:r>
              <a:rPr lang="ru-RU" sz="1400" b="1" dirty="0" smtClean="0"/>
              <a:t>бойцы </a:t>
            </a:r>
            <a:r>
              <a:rPr lang="ru-RU" sz="1400" b="1" dirty="0"/>
              <a:t>из  2-й Московской дивизии народного ополчения, сформированной из  рабочих ленинградского завода </a:t>
            </a:r>
            <a:r>
              <a:rPr lang="en-US" sz="1400" b="1" dirty="0"/>
              <a:t>“</a:t>
            </a:r>
            <a:r>
              <a:rPr lang="ru-RU" sz="1400" b="1" dirty="0" err="1"/>
              <a:t>Электросила</a:t>
            </a:r>
            <a:r>
              <a:rPr lang="en-US" sz="1400" b="1" dirty="0"/>
              <a:t>”.</a:t>
            </a:r>
          </a:p>
          <a:p>
            <a:r>
              <a:rPr lang="ru-RU" sz="1400" b="1" dirty="0"/>
              <a:t>Они </a:t>
            </a:r>
            <a:r>
              <a:rPr lang="ru-RU" sz="1400" b="1" dirty="0" smtClean="0"/>
              <a:t> вступили </a:t>
            </a:r>
            <a:r>
              <a:rPr lang="ru-RU" sz="1400" b="1" dirty="0"/>
              <a:t>в </a:t>
            </a:r>
            <a:r>
              <a:rPr lang="ru-RU" sz="1400" b="1" dirty="0" smtClean="0"/>
              <a:t>бой, не </a:t>
            </a:r>
            <a:r>
              <a:rPr lang="ru-RU" sz="1400" b="1" dirty="0"/>
              <a:t>имея ни  военного опыта, ни воинской специальности, не пройдя военного обучения и боевого </a:t>
            </a:r>
            <a:r>
              <a:rPr lang="ru-RU" sz="1400" b="1" dirty="0" err="1"/>
              <a:t>слаживания</a:t>
            </a:r>
            <a:r>
              <a:rPr lang="ru-RU" sz="1400" b="1" dirty="0"/>
              <a:t>. </a:t>
            </a:r>
          </a:p>
          <a:p>
            <a:r>
              <a:rPr lang="ru-RU" sz="1400" b="1" dirty="0"/>
              <a:t> </a:t>
            </a:r>
            <a:r>
              <a:rPr lang="ru-RU" sz="1400" b="1" u="sng" dirty="0"/>
              <a:t>Но, они обладали  главным :  </a:t>
            </a:r>
            <a:endParaRPr lang="ru-RU" sz="1400" b="1" dirty="0"/>
          </a:p>
          <a:p>
            <a:r>
              <a:rPr lang="ru-RU" sz="1400" b="1" dirty="0"/>
              <a:t>ленинградской рабочей совестью, натруженными рабочими руками, </a:t>
            </a:r>
          </a:p>
          <a:p>
            <a:pPr lvl="0"/>
            <a:r>
              <a:rPr lang="ru-RU" sz="1400" b="1" dirty="0"/>
              <a:t>дисциплиной, смекалкой и ответственностью рабочего человека.</a:t>
            </a:r>
          </a:p>
          <a:p>
            <a:r>
              <a:rPr lang="ru-RU" sz="1400" b="1" u="sng" dirty="0"/>
              <a:t>Их сердца переполняла любовь к Родине</a:t>
            </a:r>
            <a:r>
              <a:rPr lang="ru-RU" sz="1400" b="1" dirty="0"/>
              <a:t> и любимому городу и ненависть к врагу.</a:t>
            </a:r>
          </a:p>
          <a:p>
            <a:endParaRPr lang="ru-RU" sz="1400" b="1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086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65" y="152400"/>
            <a:ext cx="8413335" cy="796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САКРАЛЬНАЯ ТАЙНА ПОДВИГА ОПОЛЧЕНЦЕВ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3465" y="1187864"/>
            <a:ext cx="4298535" cy="5272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ОНИ </a:t>
            </a:r>
            <a:r>
              <a:rPr lang="ru-RU" sz="2800" b="1" dirty="0" smtClean="0"/>
              <a:t>– ВЫХОДЦЫ ИЗ ТВЕРСКОЙ,</a:t>
            </a:r>
          </a:p>
          <a:p>
            <a:pPr marL="0" indent="0">
              <a:buNone/>
            </a:pPr>
            <a:r>
              <a:rPr lang="ru-RU" sz="2800" b="1" dirty="0" smtClean="0"/>
              <a:t>ВОЛОГОДСКОЙ, ЧЕРЕПОВЕЦКОЙ  И ДРУГИХ ГУБЕРНИЙ ПРИЕХАЛИ В </a:t>
            </a:r>
            <a:r>
              <a:rPr lang="ru-RU" sz="2800" b="1" dirty="0" smtClean="0"/>
              <a:t>ПЕТЕРБУРГ-ПЕТРОГРАД-ЛЕНИНГРАД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ЗА ЛУЧШЕЙ “ДОЛЕЙ”.</a:t>
            </a:r>
          </a:p>
          <a:p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87865"/>
            <a:ext cx="4059936" cy="5272755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u="sng" dirty="0" smtClean="0"/>
              <a:t>Они </a:t>
            </a:r>
            <a:r>
              <a:rPr lang="ru-RU" sz="2900" b="1" u="sng" dirty="0"/>
              <a:t>получили здесь: </a:t>
            </a:r>
            <a:r>
              <a:rPr lang="ru-RU" sz="2900" dirty="0"/>
              <a:t>образование и рабочую </a:t>
            </a:r>
            <a:r>
              <a:rPr lang="ru-RU" sz="2900" dirty="0" smtClean="0"/>
              <a:t>специальность. </a:t>
            </a:r>
            <a:endParaRPr lang="ru-RU" sz="2900" dirty="0"/>
          </a:p>
          <a:p>
            <a:r>
              <a:rPr lang="ru-RU" sz="2900" b="1" u="sng" dirty="0" smtClean="0"/>
              <a:t>Они </a:t>
            </a:r>
            <a:r>
              <a:rPr lang="ru-RU" sz="2900" b="1" u="sng" dirty="0"/>
              <a:t>приобщились:</a:t>
            </a:r>
            <a:r>
              <a:rPr lang="ru-RU" sz="2900" b="1" dirty="0"/>
              <a:t> </a:t>
            </a:r>
            <a:endParaRPr lang="ru-RU" sz="2900" b="1" dirty="0" smtClean="0"/>
          </a:p>
          <a:p>
            <a:r>
              <a:rPr lang="ru-RU" sz="2900" dirty="0" smtClean="0"/>
              <a:t>к </a:t>
            </a:r>
            <a:r>
              <a:rPr lang="ru-RU" sz="2900" dirty="0"/>
              <a:t>героическим военным и революционным </a:t>
            </a:r>
            <a:r>
              <a:rPr lang="ru-RU" sz="2900" dirty="0" smtClean="0"/>
              <a:t>традициям. </a:t>
            </a:r>
            <a:endParaRPr lang="ru-RU" sz="2900" dirty="0"/>
          </a:p>
          <a:p>
            <a:r>
              <a:rPr lang="ru-RU" sz="2900" b="1" u="sng" dirty="0" smtClean="0"/>
              <a:t>Они </a:t>
            </a:r>
            <a:r>
              <a:rPr lang="ru-RU" sz="2900" b="1" u="sng" dirty="0"/>
              <a:t>получили доступ</a:t>
            </a:r>
            <a:r>
              <a:rPr lang="ru-RU" sz="2900" b="1" u="sng" dirty="0" smtClean="0"/>
              <a:t>:</a:t>
            </a:r>
          </a:p>
          <a:p>
            <a:r>
              <a:rPr lang="ru-RU" sz="2900" dirty="0" smtClean="0"/>
              <a:t>в библиотеки, музеи и дворцы, парки культуры и отдыха, </a:t>
            </a:r>
            <a:r>
              <a:rPr lang="ru-RU" sz="2900" dirty="0"/>
              <a:t>бассейны и стадионы,</a:t>
            </a:r>
          </a:p>
          <a:p>
            <a:r>
              <a:rPr lang="ru-RU" sz="2900" dirty="0" smtClean="0"/>
              <a:t>рабфаки </a:t>
            </a:r>
            <a:r>
              <a:rPr lang="ru-RU" sz="2900" dirty="0"/>
              <a:t>и </a:t>
            </a:r>
            <a:r>
              <a:rPr lang="ru-RU" sz="2900" dirty="0" smtClean="0"/>
              <a:t>институты</a:t>
            </a:r>
            <a:r>
              <a:rPr lang="ru-RU" sz="2900" dirty="0"/>
              <a:t>.</a:t>
            </a:r>
            <a:endParaRPr lang="ru-RU" sz="2900" dirty="0" smtClean="0"/>
          </a:p>
          <a:p>
            <a:r>
              <a:rPr lang="ru-RU" sz="2900" b="1" u="sng" dirty="0" smtClean="0"/>
              <a:t>Они </a:t>
            </a:r>
            <a:r>
              <a:rPr lang="ru-RU" sz="2900" b="1" u="sng" dirty="0"/>
              <a:t>перебрались</a:t>
            </a:r>
            <a:r>
              <a:rPr lang="ru-RU" sz="2900" dirty="0"/>
              <a:t> </a:t>
            </a:r>
            <a:endParaRPr lang="ru-RU" sz="2900" dirty="0" smtClean="0"/>
          </a:p>
          <a:p>
            <a:r>
              <a:rPr lang="ru-RU" sz="2900" dirty="0" smtClean="0"/>
              <a:t>из </a:t>
            </a:r>
            <a:r>
              <a:rPr lang="ru-RU" sz="2900" dirty="0"/>
              <a:t>рабочих бараков и подвалов в благоустроенное жилье, пусть и </a:t>
            </a:r>
            <a:r>
              <a:rPr lang="ru-RU" sz="2900" dirty="0" smtClean="0"/>
              <a:t>коммунальное</a:t>
            </a:r>
            <a:r>
              <a:rPr lang="ru-RU" dirty="0" smtClean="0"/>
              <a:t>…</a:t>
            </a:r>
          </a:p>
          <a:p>
            <a:endParaRPr lang="ru-RU" b="1" i="1" dirty="0" smtClean="0"/>
          </a:p>
          <a:p>
            <a:r>
              <a:rPr lang="ru-RU" sz="2900" b="1" i="1" dirty="0" smtClean="0"/>
              <a:t>И </a:t>
            </a:r>
            <a:r>
              <a:rPr lang="ru-RU" sz="2900" b="1" i="1" dirty="0"/>
              <a:t>они не захотели отдать </a:t>
            </a:r>
            <a:r>
              <a:rPr lang="ru-RU" sz="2900" b="1" i="1" dirty="0" smtClean="0"/>
              <a:t> свое человеческое счастье злодеям-пришельцам!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424381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8450" y="581114"/>
            <a:ext cx="7747344" cy="14344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ЭПИЛОГ: </a:t>
            </a:r>
          </a:p>
          <a:p>
            <a:pPr algn="ctr"/>
            <a:r>
              <a:rPr lang="ru-RU" sz="3200" dirty="0" smtClean="0"/>
              <a:t>…Лишь каждый десятый …вернулся </a:t>
            </a:r>
          </a:p>
          <a:p>
            <a:pPr algn="ctr"/>
            <a:r>
              <a:rPr lang="ru-RU" sz="3200" dirty="0" smtClean="0"/>
              <a:t>из боя…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348880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С </a:t>
            </a:r>
            <a:r>
              <a:rPr lang="ru-RU" sz="2800" dirty="0"/>
              <a:t>л</a:t>
            </a:r>
            <a:r>
              <a:rPr lang="ru-RU" sz="2800" dirty="0" smtClean="0"/>
              <a:t>енинградского </a:t>
            </a:r>
            <a:r>
              <a:rPr lang="en-US" sz="2800" dirty="0" err="1" smtClean="0"/>
              <a:t>завода</a:t>
            </a:r>
            <a:r>
              <a:rPr lang="en-US" sz="2800" dirty="0" smtClean="0"/>
              <a:t> “</a:t>
            </a:r>
            <a:r>
              <a:rPr lang="ru-RU" sz="2800" dirty="0" err="1" smtClean="0"/>
              <a:t>Электросила</a:t>
            </a:r>
            <a:r>
              <a:rPr lang="en-US" sz="2800" dirty="0" smtClean="0"/>
              <a:t>”</a:t>
            </a:r>
            <a:r>
              <a:rPr lang="ru-RU" sz="2800" dirty="0" smtClean="0"/>
              <a:t> </a:t>
            </a:r>
            <a:r>
              <a:rPr lang="en-US" sz="2800" dirty="0" err="1" smtClean="0"/>
              <a:t>ушл</a:t>
            </a:r>
            <a:r>
              <a:rPr lang="ru-RU" sz="2800" dirty="0" smtClean="0"/>
              <a:t>и</a:t>
            </a:r>
            <a:r>
              <a:rPr lang="en-US" sz="2800" dirty="0" smtClean="0"/>
              <a:t> </a:t>
            </a:r>
            <a:r>
              <a:rPr lang="ru-RU" sz="2800" dirty="0" smtClean="0"/>
              <a:t>защищать Ленинград в составе 2-й дивизии народного ополчения </a:t>
            </a:r>
            <a:r>
              <a:rPr lang="en-US" sz="3600" dirty="0" smtClean="0"/>
              <a:t>1013</a:t>
            </a:r>
            <a:r>
              <a:rPr lang="ru-RU" sz="2800" dirty="0" smtClean="0"/>
              <a:t> человек. </a:t>
            </a:r>
          </a:p>
          <a:p>
            <a:pPr algn="ctr"/>
            <a:r>
              <a:rPr lang="ru-RU" sz="2800" dirty="0" smtClean="0"/>
              <a:t>Вернулись около </a:t>
            </a:r>
            <a:r>
              <a:rPr lang="en-US" sz="2800" dirty="0" smtClean="0"/>
              <a:t>100</a:t>
            </a:r>
            <a:r>
              <a:rPr lang="ru-RU" sz="2800" dirty="0" smtClean="0"/>
              <a:t> человек.</a:t>
            </a:r>
          </a:p>
          <a:p>
            <a:pPr algn="ctr"/>
            <a:r>
              <a:rPr lang="ru-RU" sz="2800" dirty="0" smtClean="0"/>
              <a:t> В числе погибших ополченцев - дети испанских рабочих: Мануэл Перес-</a:t>
            </a:r>
            <a:r>
              <a:rPr lang="ru-RU" sz="2800" dirty="0" err="1" smtClean="0"/>
              <a:t>Арасболаго</a:t>
            </a:r>
            <a:r>
              <a:rPr lang="ru-RU" sz="2800" dirty="0" smtClean="0"/>
              <a:t>, </a:t>
            </a:r>
            <a:r>
              <a:rPr lang="ru-RU" sz="2800" dirty="0" err="1" smtClean="0"/>
              <a:t>Хлосе</a:t>
            </a:r>
            <a:r>
              <a:rPr lang="ru-RU" sz="2800" dirty="0" smtClean="0"/>
              <a:t> </a:t>
            </a:r>
            <a:r>
              <a:rPr lang="ru-RU" sz="2800" dirty="0" err="1" smtClean="0"/>
              <a:t>Ортис</a:t>
            </a:r>
            <a:r>
              <a:rPr lang="ru-RU" sz="2800" dirty="0" smtClean="0"/>
              <a:t> де </a:t>
            </a:r>
            <a:r>
              <a:rPr lang="ru-RU" sz="2800" dirty="0" err="1" smtClean="0"/>
              <a:t>Урбина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Алехо</a:t>
            </a:r>
            <a:r>
              <a:rPr lang="ru-RU" sz="2800" dirty="0" smtClean="0"/>
              <a:t> Бела 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400" b="1" dirty="0" smtClean="0"/>
              <a:t>ВЕЧНАЯ ПАМЯТЬ ЛЕНИНГРАДСКИМ  ОПОЛЧЕНЦАМ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029" y="119641"/>
            <a:ext cx="7682669" cy="140435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Памятники</a:t>
            </a:r>
            <a:r>
              <a:rPr lang="en-US" sz="3200" b="1" dirty="0"/>
              <a:t>  </a:t>
            </a:r>
            <a:r>
              <a:rPr lang="en-US" sz="3200" b="1" dirty="0" err="1"/>
              <a:t>героям</a:t>
            </a:r>
            <a:r>
              <a:rPr lang="ru-RU" sz="3200" b="1" dirty="0"/>
              <a:t>-ополченцам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 у </a:t>
            </a:r>
            <a:r>
              <a:rPr lang="ru-RU" sz="3200" b="1" dirty="0"/>
              <a:t>села </a:t>
            </a:r>
            <a:r>
              <a:rPr lang="en-US" sz="3200" b="1" dirty="0" err="1"/>
              <a:t>Ивановское</a:t>
            </a:r>
            <a:r>
              <a:rPr lang="en-US" sz="3200" b="1" dirty="0"/>
              <a:t> </a:t>
            </a:r>
            <a:r>
              <a:rPr lang="en-US" sz="3200" dirty="0"/>
              <a:t> 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059238" cy="511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dmin\Desktop\война мосты муравейно\20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524000"/>
            <a:ext cx="4299247" cy="511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52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ЛЕНИНГРАДСКАЯ АРМИЯ НАРОДНОГО ОПОЛЧЕНИЯ (ЛАНО)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3814" y="1371600"/>
            <a:ext cx="4264322" cy="520011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cs typeface="Arial" panose="020B0604020202020204" pitchFamily="34" charset="0"/>
              </a:rPr>
              <a:t>Организаторами Ленинградского  Народного ополчения  выступили партийные комитеты ВКП(б) Ленинграда. </a:t>
            </a:r>
          </a:p>
          <a:p>
            <a:r>
              <a:rPr lang="ru-RU" sz="1800" b="1" dirty="0" smtClean="0">
                <a:cs typeface="Arial" panose="020B0604020202020204" pitchFamily="34" charset="0"/>
              </a:rPr>
              <a:t>Первыми в стране  они сформировали настоящую армию Народного </a:t>
            </a:r>
            <a:r>
              <a:rPr lang="ru-RU" sz="1800" b="1" dirty="0">
                <a:cs typeface="Arial" panose="020B0604020202020204" pitchFamily="34" charset="0"/>
              </a:rPr>
              <a:t>о</a:t>
            </a:r>
            <a:r>
              <a:rPr lang="ru-RU" sz="1800" b="1" dirty="0" smtClean="0">
                <a:cs typeface="Arial" panose="020B0604020202020204" pitchFamily="34" charset="0"/>
              </a:rPr>
              <a:t>полчения (ЛАНО) общей </a:t>
            </a:r>
            <a:r>
              <a:rPr lang="ru-RU" sz="1800" b="1" dirty="0">
                <a:cs typeface="Arial" panose="020B0604020202020204" pitchFamily="34" charset="0"/>
              </a:rPr>
              <a:t>численностью свыше </a:t>
            </a:r>
            <a:r>
              <a:rPr lang="ru-RU" sz="1800" b="1" dirty="0" smtClean="0">
                <a:cs typeface="Arial" panose="020B0604020202020204" pitchFamily="34" charset="0"/>
              </a:rPr>
              <a:t>135 тысяч </a:t>
            </a:r>
            <a:r>
              <a:rPr lang="ru-RU" sz="1800" b="1" dirty="0">
                <a:cs typeface="Arial" panose="020B0604020202020204" pitchFamily="34" charset="0"/>
              </a:rPr>
              <a:t>человек. </a:t>
            </a:r>
            <a:endParaRPr lang="ru-RU" sz="18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cs typeface="Arial" panose="020B0604020202020204" pitchFamily="34" charset="0"/>
              </a:rPr>
              <a:t>    </a:t>
            </a:r>
            <a:r>
              <a:rPr lang="ru-RU" sz="1800" b="1" u="sng" dirty="0" smtClean="0">
                <a:cs typeface="Arial" panose="020B0604020202020204" pitchFamily="34" charset="0"/>
              </a:rPr>
              <a:t>Из </a:t>
            </a:r>
            <a:r>
              <a:rPr lang="ru-RU" sz="1800" b="1" u="sng" dirty="0">
                <a:cs typeface="Arial" panose="020B0604020202020204" pitchFamily="34" charset="0"/>
              </a:rPr>
              <a:t>них </a:t>
            </a:r>
            <a:r>
              <a:rPr lang="ru-RU" sz="1800" b="1" u="sng" dirty="0" smtClean="0">
                <a:cs typeface="Arial" panose="020B0604020202020204" pitchFamily="34" charset="0"/>
              </a:rPr>
              <a:t>были сформированы</a:t>
            </a:r>
            <a:r>
              <a:rPr lang="ru-RU" sz="1800" b="1" dirty="0" smtClean="0">
                <a:cs typeface="Arial" panose="020B0604020202020204" pitchFamily="34" charset="0"/>
              </a:rPr>
              <a:t>: </a:t>
            </a:r>
          </a:p>
          <a:p>
            <a:r>
              <a:rPr lang="ru-RU" sz="1800" b="1" dirty="0" smtClean="0">
                <a:cs typeface="Arial" panose="020B0604020202020204" pitchFamily="34" charset="0"/>
              </a:rPr>
              <a:t>10 </a:t>
            </a:r>
            <a:r>
              <a:rPr lang="ru-RU" sz="1800" b="1" dirty="0">
                <a:cs typeface="Arial" panose="020B0604020202020204" pitchFamily="34" charset="0"/>
              </a:rPr>
              <a:t>стрелковых </a:t>
            </a:r>
            <a:r>
              <a:rPr lang="ru-RU" sz="1800" b="1" dirty="0" smtClean="0">
                <a:cs typeface="Arial" panose="020B0604020202020204" pitchFamily="34" charset="0"/>
              </a:rPr>
              <a:t>дивизий (100  000), </a:t>
            </a:r>
          </a:p>
          <a:p>
            <a:r>
              <a:rPr lang="ru-RU" sz="1800" b="1" dirty="0" smtClean="0">
                <a:cs typeface="Arial" panose="020B0604020202020204" pitchFamily="34" charset="0"/>
              </a:rPr>
              <a:t>16 пулемётно-артиллерийских батальонов (</a:t>
            </a:r>
            <a:r>
              <a:rPr lang="ru-RU" sz="1800" dirty="0" smtClean="0"/>
              <a:t>17 000)</a:t>
            </a:r>
          </a:p>
          <a:p>
            <a:r>
              <a:rPr lang="ru-RU" sz="1800" b="1" dirty="0" smtClean="0">
                <a:cs typeface="Arial" panose="020B0604020202020204" pitchFamily="34" charset="0"/>
              </a:rPr>
              <a:t>7 </a:t>
            </a:r>
            <a:r>
              <a:rPr lang="ru-RU" sz="1800" b="1" dirty="0">
                <a:cs typeface="Arial" panose="020B0604020202020204" pitchFamily="34" charset="0"/>
              </a:rPr>
              <a:t>партизанских </a:t>
            </a:r>
            <a:r>
              <a:rPr lang="ru-RU" sz="1800" b="1" dirty="0" smtClean="0">
                <a:cs typeface="Arial" panose="020B0604020202020204" pitchFamily="34" charset="0"/>
              </a:rPr>
              <a:t>полков (</a:t>
            </a:r>
            <a:r>
              <a:rPr lang="ru-RU" sz="1800" dirty="0" smtClean="0"/>
              <a:t>6 600)</a:t>
            </a:r>
            <a:r>
              <a:rPr lang="ru-RU" sz="1800" b="1" dirty="0" smtClean="0">
                <a:cs typeface="Arial" panose="020B0604020202020204" pitchFamily="34" charset="0"/>
              </a:rPr>
              <a:t>,</a:t>
            </a:r>
          </a:p>
          <a:p>
            <a:r>
              <a:rPr lang="ru-RU" sz="1800" b="1" dirty="0" smtClean="0">
                <a:cs typeface="Arial" panose="020B0604020202020204" pitchFamily="34" charset="0"/>
              </a:rPr>
              <a:t>несколько </a:t>
            </a:r>
            <a:r>
              <a:rPr lang="ru-RU" sz="1800" b="1" dirty="0">
                <a:cs typeface="Arial" panose="020B0604020202020204" pitchFamily="34" charset="0"/>
              </a:rPr>
              <a:t>маршевых </a:t>
            </a:r>
            <a:r>
              <a:rPr lang="ru-RU" sz="1800" b="1" dirty="0" smtClean="0">
                <a:cs typeface="Arial" panose="020B0604020202020204" pitchFamily="34" charset="0"/>
              </a:rPr>
              <a:t>батальонов.</a:t>
            </a:r>
            <a:endParaRPr lang="ru-RU" sz="1800" b="1" dirty="0"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5" descr="На защиту Ленинграда — Википедия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8" y="1435693"/>
            <a:ext cx="4050706" cy="51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76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600" b="1" dirty="0" smtClean="0"/>
              <a:t>ПРИНЦИПЫ ФОРМИРОВАНИЯ ЛАНО: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25" y="1204957"/>
            <a:ext cx="4409933" cy="5363267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5387"/>
            <a:ext cx="4114800" cy="53824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Инициативность</a:t>
            </a:r>
            <a:r>
              <a:rPr lang="ru-RU" sz="3200" dirty="0"/>
              <a:t>.</a:t>
            </a:r>
          </a:p>
          <a:p>
            <a:r>
              <a:rPr lang="ru-RU" sz="3200" dirty="0"/>
              <a:t>Партийное руководство.</a:t>
            </a:r>
          </a:p>
          <a:p>
            <a:r>
              <a:rPr lang="ru-RU" sz="3200" dirty="0" smtClean="0"/>
              <a:t>Территориальность</a:t>
            </a:r>
            <a:endParaRPr lang="ru-RU" sz="3200" dirty="0"/>
          </a:p>
          <a:p>
            <a:r>
              <a:rPr lang="ru-RU" sz="3200" dirty="0"/>
              <a:t>Добровольность.</a:t>
            </a:r>
          </a:p>
          <a:p>
            <a:r>
              <a:rPr lang="ru-RU" sz="3200" dirty="0"/>
              <a:t>Народность.</a:t>
            </a:r>
          </a:p>
          <a:p>
            <a:r>
              <a:rPr lang="ru-RU" sz="3200" dirty="0"/>
              <a:t>Массовость.</a:t>
            </a:r>
          </a:p>
          <a:p>
            <a:r>
              <a:rPr lang="ru-RU" sz="3200" dirty="0" err="1" smtClean="0"/>
              <a:t>Самообеспечение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0" y="1195387"/>
            <a:ext cx="4353058" cy="43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476" y="152400"/>
            <a:ext cx="8131323" cy="907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1-Я ДИВИЗИЯ НАРОДНОГО ОПОЛЧЕНИЯ.</a:t>
            </a:r>
            <a:br>
              <a:rPr lang="ru-RU" sz="2800" b="1" dirty="0" smtClean="0"/>
            </a:br>
            <a:r>
              <a:rPr lang="ru-RU" sz="2800" b="1" dirty="0" smtClean="0"/>
              <a:t>ЛЕГЕНДАРНАЯ – </a:t>
            </a:r>
            <a:r>
              <a:rPr lang="en-US" sz="2800" b="1" dirty="0" smtClean="0"/>
              <a:t>”</a:t>
            </a:r>
            <a:r>
              <a:rPr lang="ru-RU" sz="2800" b="1" dirty="0" smtClean="0"/>
              <a:t>КИРОВСКАЯ</a:t>
            </a:r>
            <a:r>
              <a:rPr lang="en-US" sz="2800" dirty="0" smtClean="0"/>
              <a:t>”</a:t>
            </a:r>
            <a:r>
              <a:rPr lang="ru-RU" sz="2800" dirty="0" smtClean="0"/>
              <a:t>. (1-я ДНО)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2" y="1162036"/>
            <a:ext cx="8625595" cy="4685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202" y="5847419"/>
            <a:ext cx="8625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костяк составляли рабочие Кировского завода, и поэтому её  назвали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“Кировской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июле 1941г.,  на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Лужском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рубеже обороны, дивизия сдерживала натиск 1-й немецкой танковой дивизии.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армий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–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танковая группа)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32" y="256374"/>
            <a:ext cx="8588522" cy="1210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2 -</a:t>
            </a:r>
            <a:r>
              <a:rPr lang="ru-RU" sz="4900" dirty="0" smtClean="0"/>
              <a:t>я</a:t>
            </a:r>
            <a:r>
              <a:rPr lang="ru-RU" sz="4400" dirty="0" smtClean="0"/>
              <a:t> дивизия Народного ополчения.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Л</a:t>
            </a:r>
            <a:r>
              <a:rPr lang="ru-RU" b="1" dirty="0" smtClean="0"/>
              <a:t>егендарная </a:t>
            </a:r>
            <a:r>
              <a:rPr lang="en-US" b="1" dirty="0" smtClean="0"/>
              <a:t>“</a:t>
            </a:r>
            <a:r>
              <a:rPr lang="ru-RU" b="1" dirty="0" smtClean="0"/>
              <a:t>Московская.</a:t>
            </a:r>
            <a:r>
              <a:rPr lang="en-US" b="1" dirty="0" smtClean="0"/>
              <a:t>’</a:t>
            </a:r>
            <a:r>
              <a:rPr lang="ru-RU" dirty="0" smtClean="0"/>
              <a:t>(</a:t>
            </a:r>
            <a:r>
              <a:rPr lang="ru-RU" sz="4900" dirty="0" smtClean="0"/>
              <a:t>2-я</a:t>
            </a:r>
            <a:r>
              <a:rPr lang="ru-RU" dirty="0" smtClean="0"/>
              <a:t> ДНО)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1466934"/>
            <a:ext cx="4230168" cy="42112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33" y="1412904"/>
            <a:ext cx="4059936" cy="5445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2-я</a:t>
            </a:r>
            <a:r>
              <a:rPr lang="ru-RU" sz="2800" b="1" dirty="0"/>
              <a:t> </a:t>
            </a:r>
            <a:r>
              <a:rPr lang="ru-RU" sz="2800" b="1" dirty="0" smtClean="0"/>
              <a:t>ДНО формировалась </a:t>
            </a:r>
            <a:r>
              <a:rPr lang="ru-RU" sz="2800" b="1" dirty="0"/>
              <a:t>в Московском районе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из </a:t>
            </a:r>
            <a:r>
              <a:rPr lang="ru-RU" sz="2800" b="1" dirty="0"/>
              <a:t>рабочих завода “</a:t>
            </a:r>
            <a:r>
              <a:rPr lang="ru-RU" sz="2800" b="1" dirty="0" err="1"/>
              <a:t>Электросила</a:t>
            </a:r>
            <a:r>
              <a:rPr lang="ru-RU" sz="2800" b="1" dirty="0"/>
              <a:t>”, фабрик “Скороход“, “Пролетарская победа“, а также из добровольцев </a:t>
            </a:r>
            <a:r>
              <a:rPr lang="ru-RU" sz="2800" b="1" dirty="0" smtClean="0"/>
              <a:t>Ленинского и </a:t>
            </a:r>
            <a:r>
              <a:rPr lang="ru-RU" sz="2800" b="1" dirty="0"/>
              <a:t>Куйбышевского </a:t>
            </a:r>
            <a:r>
              <a:rPr lang="ru-RU" sz="2800" b="1" dirty="0" smtClean="0"/>
              <a:t> районов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832" y="5678215"/>
            <a:ext cx="4230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 14 июля 1941 г. сдерживала натиск 1-й немецкой танковой дивизии на </a:t>
            </a:r>
            <a:r>
              <a:rPr lang="ru-RU" sz="2000" dirty="0" err="1" smtClean="0">
                <a:solidFill>
                  <a:schemeClr val="tx2"/>
                </a:solidFill>
              </a:rPr>
              <a:t>Лужском</a:t>
            </a:r>
            <a:r>
              <a:rPr lang="ru-RU" sz="2000" dirty="0" smtClean="0">
                <a:solidFill>
                  <a:schemeClr val="tx2"/>
                </a:solidFill>
              </a:rPr>
              <a:t> рубеже.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5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3 </a:t>
            </a:r>
            <a:r>
              <a:rPr lang="ru-RU" b="1" dirty="0" smtClean="0"/>
              <a:t>-дивизия Народного ополчения-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en-US" b="1" dirty="0" smtClean="0"/>
              <a:t>“</a:t>
            </a:r>
            <a:r>
              <a:rPr lang="ru-RU" b="1" dirty="0" err="1" smtClean="0"/>
              <a:t>Фрунзенская</a:t>
            </a:r>
            <a:r>
              <a:rPr lang="en-US" b="1" dirty="0" smtClean="0"/>
              <a:t>”</a:t>
            </a:r>
            <a:r>
              <a:rPr lang="ru-RU" b="1" dirty="0" smtClean="0"/>
              <a:t> (</a:t>
            </a:r>
            <a:r>
              <a:rPr lang="ru-RU" sz="4400" b="1" dirty="0" smtClean="0"/>
              <a:t>3-я</a:t>
            </a:r>
            <a:r>
              <a:rPr lang="ru-RU" b="1" dirty="0" smtClean="0"/>
              <a:t> ДНО)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4010" y="1461331"/>
            <a:ext cx="3854125" cy="5093293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/>
              <a:t> </a:t>
            </a:r>
            <a:r>
              <a:rPr lang="ru-RU" sz="4000" b="1" dirty="0" smtClean="0"/>
              <a:t> С</a:t>
            </a:r>
            <a:r>
              <a:rPr lang="ru-RU" sz="3200" b="1" dirty="0" smtClean="0"/>
              <a:t>формирована </a:t>
            </a:r>
            <a:r>
              <a:rPr lang="ru-RU" sz="3200" b="1" dirty="0"/>
              <a:t>из </a:t>
            </a:r>
            <a:r>
              <a:rPr lang="ru-RU" sz="3200" b="1" dirty="0" smtClean="0"/>
              <a:t>рабочих и служащих, студентов и преподавателей  </a:t>
            </a:r>
            <a:r>
              <a:rPr lang="ru-RU" sz="3200" b="1" dirty="0"/>
              <a:t>Фрунзенского </a:t>
            </a:r>
            <a:r>
              <a:rPr lang="ru-RU" sz="3200" b="1" dirty="0" smtClean="0"/>
              <a:t> и Выборгского  районов.</a:t>
            </a:r>
          </a:p>
          <a:p>
            <a:r>
              <a:rPr lang="ru-RU" sz="3000" b="1" dirty="0" smtClean="0">
                <a:solidFill>
                  <a:schemeClr val="tx2"/>
                </a:solidFill>
              </a:rPr>
              <a:t>С 25 июля 1941 г. сдерживал натиск финских войск на </a:t>
            </a:r>
            <a:r>
              <a:rPr lang="en-US" sz="3000" b="1" dirty="0" smtClean="0">
                <a:solidFill>
                  <a:schemeClr val="tx2"/>
                </a:solidFill>
              </a:rPr>
              <a:t>“</a:t>
            </a:r>
            <a:r>
              <a:rPr lang="ru-RU" sz="3000" b="1" dirty="0" smtClean="0">
                <a:solidFill>
                  <a:schemeClr val="tx2"/>
                </a:solidFill>
              </a:rPr>
              <a:t>Свирском рубеже</a:t>
            </a:r>
            <a:r>
              <a:rPr lang="en-US" sz="3000" b="1" dirty="0" smtClean="0">
                <a:solidFill>
                  <a:schemeClr val="tx2"/>
                </a:solidFill>
              </a:rPr>
              <a:t>”</a:t>
            </a:r>
            <a:endParaRPr lang="ru-RU" sz="3000" b="1" dirty="0">
              <a:solidFill>
                <a:schemeClr val="tx2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4" y="1461331"/>
            <a:ext cx="4580545" cy="5093293"/>
          </a:xfrm>
        </p:spPr>
      </p:pic>
    </p:spTree>
    <p:extLst>
      <p:ext uri="{BB962C8B-B14F-4D97-AF65-F5344CB8AC3E}">
        <p14:creationId xmlns:p14="http://schemas.microsoft.com/office/powerpoint/2010/main" val="45574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90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ДОБРОВОЛЬЦЫ –</a:t>
            </a:r>
            <a:r>
              <a:rPr lang="en-US" sz="3600" b="1" dirty="0" smtClean="0"/>
              <a:t>”</a:t>
            </a:r>
            <a:r>
              <a:rPr lang="ru-RU" sz="3600" b="1" dirty="0" smtClean="0"/>
              <a:t>КИРОВЦЫ</a:t>
            </a:r>
            <a:r>
              <a:rPr lang="en-US" sz="3600" b="1" dirty="0" smtClean="0"/>
              <a:t>”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366" y="1230594"/>
            <a:ext cx="4067770" cy="5110384"/>
          </a:xfrm>
        </p:spPr>
        <p:txBody>
          <a:bodyPr>
            <a:noAutofit/>
          </a:bodyPr>
          <a:lstStyle/>
          <a:p>
            <a:r>
              <a:rPr lang="ru-RU" sz="2800" dirty="0"/>
              <a:t>25 июня 1941 г., за несколько дней до того, как был брошен клич о формировании Народного ополчения, в  Кировский военкомат принесли заявления 453 добровольца, причём 23 заявления поступили от женщин…</a:t>
            </a:r>
          </a:p>
          <a:p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0595"/>
            <a:ext cx="4029342" cy="5110384"/>
          </a:xfrm>
        </p:spPr>
      </p:pic>
    </p:spTree>
    <p:extLst>
      <p:ext uri="{BB962C8B-B14F-4D97-AF65-F5344CB8AC3E}">
        <p14:creationId xmlns:p14="http://schemas.microsoft.com/office/powerpoint/2010/main" val="311329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03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…</a:t>
            </a:r>
            <a:r>
              <a:rPr lang="en-US" dirty="0" smtClean="0"/>
              <a:t>”</a:t>
            </a:r>
            <a:r>
              <a:rPr lang="ru-RU" dirty="0" smtClean="0"/>
              <a:t>ИДЁТ ВОЙНА НАРОДНАЯ</a:t>
            </a:r>
            <a:r>
              <a:rPr lang="en-US" dirty="0" smtClean="0"/>
              <a:t>”</a:t>
            </a:r>
            <a:r>
              <a:rPr lang="ru-RU" dirty="0" smtClean="0"/>
              <a:t> 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093863"/>
            <a:ext cx="4288665" cy="51018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199" y="1093863"/>
            <a:ext cx="4328375" cy="5101837"/>
          </a:xfrm>
        </p:spPr>
        <p:txBody>
          <a:bodyPr/>
          <a:lstStyle/>
          <a:p>
            <a:r>
              <a:rPr lang="ru-RU" sz="2800" dirty="0" smtClean="0"/>
              <a:t>В  армию Народного ополчения вступили 32 тысячи ленинградских женщин  и девушек. </a:t>
            </a:r>
          </a:p>
          <a:p>
            <a:r>
              <a:rPr lang="ru-RU" sz="2800" dirty="0" smtClean="0"/>
              <a:t>Они выполняли на фронте обязанности врачей, </a:t>
            </a:r>
            <a:r>
              <a:rPr lang="ru-RU" sz="2800" dirty="0" smtClean="0"/>
              <a:t>медсестёр</a:t>
            </a:r>
            <a:r>
              <a:rPr lang="ru-RU" sz="2800" dirty="0" smtClean="0"/>
              <a:t>, санитарок, </a:t>
            </a:r>
            <a:r>
              <a:rPr lang="ru-RU" sz="2800" dirty="0" err="1" smtClean="0"/>
              <a:t>сандружинниц</a:t>
            </a:r>
            <a:r>
              <a:rPr lang="ru-RU" sz="2800" dirty="0" smtClean="0"/>
              <a:t>, </a:t>
            </a:r>
            <a:r>
              <a:rPr lang="ru-RU" sz="2800" dirty="0" smtClean="0"/>
              <a:t>и </a:t>
            </a:r>
            <a:r>
              <a:rPr lang="ru-RU" sz="2800" dirty="0" smtClean="0"/>
              <a:t>даже, политработников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51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203675"/>
            <a:ext cx="8731876" cy="723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СТУДЕНТЫ  – ДОБРОВОЛЬЦЫ</a:t>
            </a:r>
            <a:r>
              <a:rPr lang="en-US" dirty="0" smtClean="0"/>
              <a:t>!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026700"/>
            <a:ext cx="4297572" cy="540828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26701"/>
            <a:ext cx="4289738" cy="5266080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/>
              <a:t>На защиту Ленинграда выступили студенты </a:t>
            </a:r>
            <a:r>
              <a:rPr lang="ru-RU" sz="11200" dirty="0"/>
              <a:t>и </a:t>
            </a:r>
            <a:r>
              <a:rPr lang="ru-RU" sz="11200" dirty="0" smtClean="0"/>
              <a:t>преподаватели Ленинградского университета. </a:t>
            </a:r>
          </a:p>
          <a:p>
            <a:r>
              <a:rPr lang="ru-RU" sz="11200" dirty="0" smtClean="0"/>
              <a:t> </a:t>
            </a:r>
          </a:p>
          <a:p>
            <a:r>
              <a:rPr lang="ru-RU" sz="11200" dirty="0" smtClean="0"/>
              <a:t>810 </a:t>
            </a:r>
            <a:r>
              <a:rPr lang="ru-RU" sz="11200" dirty="0"/>
              <a:t>студентов подали заявления в </a:t>
            </a:r>
            <a:r>
              <a:rPr lang="ru-RU" sz="11200" dirty="0" smtClean="0"/>
              <a:t>ополчение, в </a:t>
            </a:r>
            <a:r>
              <a:rPr lang="ru-RU" sz="11200" dirty="0" err="1" smtClean="0"/>
              <a:t>т.ч</a:t>
            </a:r>
            <a:r>
              <a:rPr lang="ru-RU" sz="11200" dirty="0" smtClean="0"/>
              <a:t>., 100 девушек .</a:t>
            </a:r>
          </a:p>
          <a:p>
            <a:endParaRPr lang="ru-RU" sz="11200" dirty="0"/>
          </a:p>
          <a:p>
            <a:r>
              <a:rPr lang="ru-RU" sz="11200" dirty="0" smtClean="0"/>
              <a:t>Из </a:t>
            </a:r>
            <a:r>
              <a:rPr lang="ru-RU" sz="11200" dirty="0"/>
              <a:t>студентов и преподавателей ЛГУ было сформировано 7  ополченческих батальонов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6532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998</Words>
  <Application>Microsoft Office PowerPoint</Application>
  <PresentationFormat>Экран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Бумажная</vt:lpstr>
      <vt:lpstr>АРХИВНОЕ УПРАВЛЕНИЕ ЛЕНИНГРАДСКОЙ ОБЛАСТИ    __________________________________________________________ ЛЕНИНГРАДСКИЙ ОБЛАСТНОЙ ГОСУДАРСТВЕННЫЙ АРХИВ В ВЫБОРГЕ  _______________________________________________________________________</vt:lpstr>
      <vt:lpstr>ЛЕНИНГРАДСКАЯ АРМИЯ НАРОДНОГО ОПОЛЧЕНИЯ (ЛАНО)</vt:lpstr>
      <vt:lpstr> ПРИНЦИПЫ ФОРМИРОВАНИЯ ЛАНО:</vt:lpstr>
      <vt:lpstr>1-Я ДИВИЗИЯ НАРОДНОГО ОПОЛЧЕНИЯ. ЛЕГЕНДАРНАЯ – ”КИРОВСКАЯ”. (1-я ДНО) </vt:lpstr>
      <vt:lpstr>2 -я дивизия Народного ополчения. Легендарная “Московская.’(2-я ДНО) </vt:lpstr>
      <vt:lpstr>3 -дивизия Народного ополчения-  “Фрунзенская” (3-я ДНО) </vt:lpstr>
      <vt:lpstr>ДОБРОВОЛЬЦЫ –”КИРОВЦЫ”</vt:lpstr>
      <vt:lpstr>…”ИДЁТ ВОЙНА НАРОДНАЯ” …</vt:lpstr>
      <vt:lpstr>СТУДЕНТЫ  – ДОБРОВОЛЬЦЫ! </vt:lpstr>
      <vt:lpstr> 2 –я ДНО перед отправкой на фронт:</vt:lpstr>
      <vt:lpstr> КОМАНДНЫЙ СОСТАВ 2-йДНО: </vt:lpstr>
      <vt:lpstr>     .Е.  Ворошилов</vt:lpstr>
      <vt:lpstr>Главнокомандующий войсками Северо-Западного стратегического направления, Маршал  Ворошилов ведёт ополченцев в атаку.  Село Ивановское . 15 июля 1941 г. </vt:lpstr>
      <vt:lpstr>Презентация PowerPoint</vt:lpstr>
      <vt:lpstr>ЛУЖСКИЙ РУБЕЖ – МЕСТО ПОДВИГА ДИВИЗИЙ НАРОДНОГО ОПОЛЧЕНИЯ</vt:lpstr>
      <vt:lpstr>ЗАБЛУЖДЕНИЕ ГЕНЕРАЛА  ТИППЕЛЬСКРКИРХА</vt:lpstr>
      <vt:lpstr>САКРАЛЬНАЯ ТАЙНА ПОДВИГА ОПОЛЧЕНЦЕВ</vt:lpstr>
      <vt:lpstr>Презентация PowerPoint</vt:lpstr>
      <vt:lpstr>Памятники  героям-ополченцам   у села Ивановское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Воинская  Доблесть</dc:title>
  <dc:creator>Пользователь</dc:creator>
  <cp:lastModifiedBy>Пользователь</cp:lastModifiedBy>
  <cp:revision>127</cp:revision>
  <dcterms:modified xsi:type="dcterms:W3CDTF">2021-06-29T19:20:00Z</dcterms:modified>
</cp:coreProperties>
</file>