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6" r:id="rId1"/>
  </p:sldMasterIdLst>
  <p:notesMasterIdLst>
    <p:notesMasterId r:id="rId24"/>
  </p:notesMasterIdLst>
  <p:sldIdLst>
    <p:sldId id="256" r:id="rId2"/>
    <p:sldId id="257" r:id="rId3"/>
    <p:sldId id="280" r:id="rId4"/>
    <p:sldId id="281" r:id="rId5"/>
    <p:sldId id="283" r:id="rId6"/>
    <p:sldId id="258" r:id="rId7"/>
    <p:sldId id="284" r:id="rId8"/>
    <p:sldId id="288" r:id="rId9"/>
    <p:sldId id="290" r:id="rId10"/>
    <p:sldId id="291" r:id="rId11"/>
    <p:sldId id="299" r:id="rId12"/>
    <p:sldId id="300" r:id="rId13"/>
    <p:sldId id="301" r:id="rId14"/>
    <p:sldId id="292" r:id="rId15"/>
    <p:sldId id="293" r:id="rId16"/>
    <p:sldId id="294" r:id="rId17"/>
    <p:sldId id="295" r:id="rId18"/>
    <p:sldId id="296" r:id="rId19"/>
    <p:sldId id="297" r:id="rId20"/>
    <p:sldId id="304" r:id="rId21"/>
    <p:sldId id="278" r:id="rId22"/>
    <p:sldId id="30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55955-8F7B-4B3F-947D-FD934D1706C2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54AD4-F30A-469B-AFAD-1155B2495F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57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54AD4-F30A-469B-AFAD-1155B2495FD4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95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0BCE152-6732-4B64-9739-F0FAB37A5C30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2F08537-49B4-4D71-8190-C4403EF7F877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20279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CE152-6732-4B64-9739-F0FAB37A5C30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8537-49B4-4D71-8190-C4403EF7F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524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CE152-6732-4B64-9739-F0FAB37A5C30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8537-49B4-4D71-8190-C4403EF7F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18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CE152-6732-4B64-9739-F0FAB37A5C30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8537-49B4-4D71-8190-C4403EF7F877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8702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CE152-6732-4B64-9739-F0FAB37A5C30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8537-49B4-4D71-8190-C4403EF7F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981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CE152-6732-4B64-9739-F0FAB37A5C30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8537-49B4-4D71-8190-C4403EF7F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440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CE152-6732-4B64-9739-F0FAB37A5C30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8537-49B4-4D71-8190-C4403EF7F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350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CE152-6732-4B64-9739-F0FAB37A5C30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8537-49B4-4D71-8190-C4403EF7F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3638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CE152-6732-4B64-9739-F0FAB37A5C30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8537-49B4-4D71-8190-C4403EF7F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8462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CE152-6732-4B64-9739-F0FAB37A5C30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8537-49B4-4D71-8190-C4403EF7F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698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CE152-6732-4B64-9739-F0FAB37A5C30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8537-49B4-4D71-8190-C4403EF7F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929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CE152-6732-4B64-9739-F0FAB37A5C30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8537-49B4-4D71-8190-C4403EF7F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763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CE152-6732-4B64-9739-F0FAB37A5C30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8537-49B4-4D71-8190-C4403EF7F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073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CE152-6732-4B64-9739-F0FAB37A5C30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8537-49B4-4D71-8190-C4403EF7F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716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CE152-6732-4B64-9739-F0FAB37A5C30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8537-49B4-4D71-8190-C4403EF7F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314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CE152-6732-4B64-9739-F0FAB37A5C30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8537-49B4-4D71-8190-C4403EF7F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147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CE152-6732-4B64-9739-F0FAB37A5C30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8537-49B4-4D71-8190-C4403EF7F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129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CE152-6732-4B64-9739-F0FAB37A5C30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8537-49B4-4D71-8190-C4403EF7F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117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0BCE152-6732-4B64-9739-F0FAB37A5C30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2F08537-49B4-4D71-8190-C4403EF7F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027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  <p:sldLayoutId id="2147484018" r:id="rId12"/>
    <p:sldLayoutId id="2147484019" r:id="rId13"/>
    <p:sldLayoutId id="2147484020" r:id="rId14"/>
    <p:sldLayoutId id="2147484021" r:id="rId15"/>
    <p:sldLayoutId id="2147484022" r:id="rId16"/>
    <p:sldLayoutId id="2147484023" r:id="rId17"/>
    <p:sldLayoutId id="2147484024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D423BE-D2F1-49CE-B447-14B30AEAFC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04" y="2003208"/>
            <a:ext cx="8144134" cy="2664326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Мифология Великой Отечественной войны 1941-1945 гг.</a:t>
            </a:r>
            <a:br>
              <a:rPr lang="ru-RU" sz="4000" dirty="0"/>
            </a:br>
            <a:r>
              <a:rPr lang="ru-RU" sz="4000" dirty="0"/>
              <a:t>Вымыслы и </a:t>
            </a:r>
            <a:r>
              <a:rPr lang="ru-RU" sz="4000" dirty="0" err="1"/>
              <a:t>РЕАЛьность</a:t>
            </a:r>
            <a:r>
              <a:rPr lang="ru-RU" sz="4000" dirty="0"/>
              <a:t> 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87256F1-4C9F-4F1A-8162-1F13ABEE50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54773" y="347446"/>
            <a:ext cx="5131357" cy="16557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80-летию НАЧАЛА </a:t>
            </a:r>
          </a:p>
          <a:p>
            <a:pPr>
              <a:lnSpc>
                <a:spcPct val="100000"/>
              </a:lnSpc>
            </a:pPr>
            <a:r>
              <a:rPr lang="ru-RU" sz="2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Великой Отечественной </a:t>
            </a:r>
            <a:r>
              <a:rPr lang="ru-RU" sz="20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ВойнЫ</a:t>
            </a:r>
            <a:r>
              <a:rPr lang="ru-RU" sz="2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1941-1945 гг.</a:t>
            </a:r>
          </a:p>
          <a:p>
            <a:pPr>
              <a:lnSpc>
                <a:spcPct val="100000"/>
              </a:lnSpc>
            </a:pPr>
            <a:r>
              <a:rPr lang="ru-RU" sz="2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– посвящается...</a:t>
            </a:r>
          </a:p>
        </p:txBody>
      </p:sp>
    </p:spTree>
    <p:extLst>
      <p:ext uri="{BB962C8B-B14F-4D97-AF65-F5344CB8AC3E}">
        <p14:creationId xmlns:p14="http://schemas.microsoft.com/office/powerpoint/2010/main" val="1046594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253498"/>
            <a:ext cx="10396882" cy="1294646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МИФ </a:t>
            </a:r>
            <a:r>
              <a:rPr lang="en-US" sz="2800" dirty="0"/>
              <a:t>IX</a:t>
            </a:r>
            <a:br>
              <a:rPr lang="ru-RU" sz="2800" dirty="0"/>
            </a:br>
            <a:r>
              <a:rPr lang="ru-RU" sz="2800" dirty="0"/>
              <a:t>«О БЛАГОРОДНОМ «ГЕНЕРАЛЕ МАННЕРГЕЙМЕ»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19040" y="1427274"/>
            <a:ext cx="5419672" cy="394731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b="1" i="1" cap="none" dirty="0">
                <a:latin typeface="Times New Roman" pitchFamily="18" charset="0"/>
                <a:cs typeface="Times New Roman" pitchFamily="18" charset="0"/>
              </a:rPr>
              <a:t>Из письма Маннергейма Гитлеру:</a:t>
            </a:r>
          </a:p>
          <a:p>
            <a:pPr marL="0" indent="0" algn="just">
              <a:buNone/>
            </a:pPr>
            <a:r>
              <a:rPr lang="ru-RU" b="1" i="1" cap="none" dirty="0">
                <a:latin typeface="Times New Roman" pitchFamily="18" charset="0"/>
                <a:cs typeface="Times New Roman" pitchFamily="18" charset="0"/>
              </a:rPr>
              <a:t>«Наши пути, очевидно, разойдутся очень скоро. Но память о «немецких братьях» по оружию останется. Ведь немцы в Финляндии не были представителями чужой насильственной власти, а только помощниками и соратниками по оружию…»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600" b="1" i="1" cap="none" dirty="0">
                <a:latin typeface="Times New Roman" pitchFamily="18" charset="0"/>
                <a:cs typeface="Times New Roman" pitchFamily="18" charset="0"/>
              </a:rPr>
              <a:t>С уважением и благодарностью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600" b="1" i="1" cap="none" dirty="0">
                <a:latin typeface="Times New Roman" pitchFamily="18" charset="0"/>
                <a:cs typeface="Times New Roman" pitchFamily="18" charset="0"/>
              </a:rPr>
              <a:t>Маннергейм, фельдмаршал Финляндии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600" b="1" i="1" cap="none" dirty="0">
                <a:latin typeface="Times New Roman" pitchFamily="18" charset="0"/>
                <a:cs typeface="Times New Roman" pitchFamily="18" charset="0"/>
              </a:rPr>
              <a:t>02.09.1944 г.</a:t>
            </a:r>
          </a:p>
          <a:p>
            <a:pPr marL="0" indent="0">
              <a:buNone/>
            </a:pPr>
            <a:endParaRPr lang="ru-RU" sz="16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5774514" y="2063396"/>
            <a:ext cx="5086538" cy="331118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4515" y="1629624"/>
            <a:ext cx="5759600" cy="394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0736" y="5845323"/>
            <a:ext cx="11237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rgbClr val="FFC000"/>
                </a:solidFill>
                <a:latin typeface="Arial Black" panose="020B0A04020102020204" pitchFamily="34" charset="0"/>
              </a:rPr>
              <a:t>Кресты Гитлера на груди у маршала Маннергейма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232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262550"/>
            <a:ext cx="10396882" cy="1195058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МИФ </a:t>
            </a:r>
            <a:r>
              <a:rPr lang="en-US" sz="2800" dirty="0"/>
              <a:t>X</a:t>
            </a:r>
            <a:br>
              <a:rPr lang="ru-RU" sz="2800" dirty="0"/>
            </a:br>
            <a:r>
              <a:rPr lang="ru-RU" sz="2800" dirty="0"/>
              <a:t>«О ПРЕСТУПНОМ» ПАКТЕ МОЛОТОВА –</a:t>
            </a:r>
            <a:r>
              <a:rPr lang="en-US" sz="2800" dirty="0"/>
              <a:t> </a:t>
            </a:r>
            <a:r>
              <a:rPr lang="ru-RU" sz="2800" dirty="0"/>
              <a:t>РИББЕНТРОПА»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44032" y="1539090"/>
            <a:ext cx="5350598" cy="3675706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40000"/>
              </a:lnSpc>
              <a:buNone/>
            </a:pPr>
            <a:r>
              <a:rPr lang="ru-RU" sz="7200" b="1" i="1" cap="none" dirty="0">
                <a:latin typeface="Times New Roman" pitchFamily="18" charset="0"/>
                <a:cs typeface="Times New Roman" pitchFamily="18" charset="0"/>
              </a:rPr>
              <a:t>«В пользу Советов нужно сказать, что Советскому Союзу было жизненно необходимо отодвинуть как можно дальше на запад исходные позиции германских армий, с тем, чтобы русские получили время и могли собрать силы со всех концов своей колоссальной империи…</a:t>
            </a:r>
            <a:endParaRPr lang="en-US" sz="7200" b="1" i="1" cap="none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40000"/>
              </a:lnSpc>
              <a:buNone/>
            </a:pPr>
            <a:r>
              <a:rPr lang="ru-RU" sz="7200" b="1" i="1" cap="none" dirty="0">
                <a:latin typeface="Times New Roman" pitchFamily="18" charset="0"/>
                <a:cs typeface="Times New Roman" pitchFamily="18" charset="0"/>
              </a:rPr>
              <a:t>Если их политика и была холодно расчётливой, то она была также в тот момент в высокой степени реалистичной». </a:t>
            </a:r>
            <a:endParaRPr lang="en-US" sz="7200" b="1" i="1" cap="none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40000"/>
              </a:lnSpc>
              <a:buNone/>
            </a:pPr>
            <a:r>
              <a:rPr lang="ru-RU" sz="7200" b="1" i="1" cap="none" dirty="0">
                <a:latin typeface="Times New Roman" pitchFamily="18" charset="0"/>
                <a:cs typeface="Times New Roman" pitchFamily="18" charset="0"/>
              </a:rPr>
              <a:t>У. Черчилль, 1939 г.</a:t>
            </a:r>
          </a:p>
          <a:p>
            <a:pPr marL="0" indent="0" algn="just">
              <a:buNone/>
            </a:pPr>
            <a:endParaRPr lang="en-US" i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0" indent="0" algn="just">
              <a:buNone/>
            </a:pPr>
            <a:endParaRPr lang="en-US" i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0" indent="0" algn="just">
              <a:buNone/>
            </a:pPr>
            <a:endParaRPr lang="en-US" i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0" indent="0" algn="just">
              <a:buNone/>
            </a:pPr>
            <a:endParaRPr lang="en-US" i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algn="just"/>
            <a:endParaRPr lang="en-US" b="1" dirty="0"/>
          </a:p>
          <a:p>
            <a:pPr algn="just"/>
            <a:endParaRPr lang="en-US" b="1" dirty="0"/>
          </a:p>
          <a:p>
            <a:pPr algn="just"/>
            <a:endParaRPr lang="en-US" b="1" dirty="0"/>
          </a:p>
          <a:p>
            <a:pPr algn="just"/>
            <a:endParaRPr lang="en-US" b="1" dirty="0"/>
          </a:p>
          <a:p>
            <a:pPr algn="just"/>
            <a:endParaRPr lang="en-US" b="1" dirty="0"/>
          </a:p>
          <a:p>
            <a:pPr algn="just"/>
            <a:endParaRPr lang="en-US" b="1" dirty="0"/>
          </a:p>
          <a:p>
            <a:pPr marL="0" indent="0" algn="ctr">
              <a:buNone/>
            </a:pPr>
            <a:r>
              <a:rPr lang="ru-RU" sz="6400" b="1" dirty="0">
                <a:solidFill>
                  <a:srgbClr val="FFC000"/>
                </a:solidFill>
                <a:latin typeface="Arial Black" panose="020B0A04020102020204" pitchFamily="34" charset="0"/>
              </a:rPr>
              <a:t>Эта стратегия Сталина обернулась</a:t>
            </a:r>
            <a:r>
              <a:rPr lang="en-US" sz="6400" b="1" dirty="0">
                <a:solidFill>
                  <a:srgbClr val="FFC000"/>
                </a:solidFill>
                <a:latin typeface="Arial Black" panose="020B0A04020102020204" pitchFamily="34" charset="0"/>
              </a:rPr>
              <a:t> </a:t>
            </a:r>
            <a:r>
              <a:rPr lang="ru-RU" sz="6400" b="1" dirty="0">
                <a:solidFill>
                  <a:srgbClr val="FFC000"/>
                </a:solidFill>
                <a:latin typeface="Arial Black" panose="020B0A04020102020204" pitchFamily="34" charset="0"/>
              </a:rPr>
              <a:t>знаменем победы над Рейхстагом. </a:t>
            </a:r>
            <a:endParaRPr lang="ru-RU" sz="6400" dirty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 algn="just"/>
            <a:endParaRPr lang="ru-RU" sz="37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Объект 4" descr="&lt;strong&gt;Пакт&lt;/strong&gt; о взаимопомощи между СССР и Латвийской Республикой ...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196" y="1539090"/>
            <a:ext cx="5477346" cy="3820561"/>
          </a:xfrm>
        </p:spPr>
      </p:pic>
    </p:spTree>
    <p:extLst>
      <p:ext uri="{BB962C8B-B14F-4D97-AF65-F5344CB8AC3E}">
        <p14:creationId xmlns:p14="http://schemas.microsoft.com/office/powerpoint/2010/main" val="1197612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280657"/>
            <a:ext cx="10396882" cy="1782739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МИФ </a:t>
            </a:r>
            <a:r>
              <a:rPr lang="en-US" sz="2800" dirty="0"/>
              <a:t>XI</a:t>
            </a:r>
            <a:br>
              <a:rPr lang="ru-RU" sz="2800" dirty="0"/>
            </a:br>
            <a:r>
              <a:rPr lang="ru-RU" sz="2800" dirty="0"/>
              <a:t>О «ТОЖДЕСТВЕННОСТИ ОСВЕНЦИМА И ГУЛАГА»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44032" y="1954754"/>
            <a:ext cx="5776111" cy="36946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900" b="1" i="1" cap="none" dirty="0">
                <a:latin typeface="Times New Roman" pitchFamily="18" charset="0"/>
                <a:cs typeface="Times New Roman" pitchFamily="18" charset="0"/>
              </a:rPr>
              <a:t>Из показаний коменданта Освенцима Р. Гесса  судьям военного международного военного Нюрнбергского трибунала от 15 апреля 1946  г.</a:t>
            </a:r>
          </a:p>
          <a:p>
            <a:pPr marL="0" indent="0" algn="just">
              <a:buNone/>
            </a:pPr>
            <a:r>
              <a:rPr lang="ru-RU" sz="1900" b="1" i="1" cap="none" dirty="0">
                <a:latin typeface="Times New Roman" pitchFamily="18" charset="0"/>
                <a:cs typeface="Times New Roman" pitchFamily="18" charset="0"/>
              </a:rPr>
              <a:t>«…Число жертв, казненных и уничтоженных там в газовых камерах и печах крематориев, составляет за этот период 2,5 млн. человек. 0,5 млн. человек погибло от голода и холода…»</a:t>
            </a:r>
          </a:p>
          <a:p>
            <a:pPr marL="0" indent="0" algn="just">
              <a:buNone/>
            </a:pPr>
            <a:endParaRPr lang="ru-RU" sz="2400" dirty="0">
              <a:latin typeface="Arial Black" panose="020B0A04020102020204" pitchFamily="34" charset="0"/>
            </a:endParaRPr>
          </a:p>
        </p:txBody>
      </p:sp>
      <p:pic>
        <p:nvPicPr>
          <p:cNvPr id="8" name="Объект 7" descr="Так сейчас живут семьи лидеров нацистов | Общество ...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142" y="1954754"/>
            <a:ext cx="5567881" cy="3595019"/>
          </a:xfrm>
        </p:spPr>
      </p:pic>
    </p:spTree>
    <p:extLst>
      <p:ext uri="{BB962C8B-B14F-4D97-AF65-F5344CB8AC3E}">
        <p14:creationId xmlns:p14="http://schemas.microsoft.com/office/powerpoint/2010/main" val="4031292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217284"/>
            <a:ext cx="10396882" cy="1394234"/>
          </a:xfrm>
        </p:spPr>
        <p:txBody>
          <a:bodyPr>
            <a:noAutofit/>
          </a:bodyPr>
          <a:lstStyle/>
          <a:p>
            <a:pPr algn="ctr"/>
            <a:br>
              <a:rPr lang="ru-RU" sz="4000" b="1" u="sng" dirty="0"/>
            </a:br>
            <a:r>
              <a:rPr lang="ru-RU" sz="2800" dirty="0"/>
              <a:t>МИФ  </a:t>
            </a:r>
            <a:r>
              <a:rPr lang="en-US" sz="2800" dirty="0"/>
              <a:t>XII</a:t>
            </a:r>
            <a:br>
              <a:rPr lang="ru-RU" sz="2800" dirty="0"/>
            </a:br>
            <a:r>
              <a:rPr lang="ru-RU" sz="2800" dirty="0"/>
              <a:t>«О НЕПРИЧАСТНОСТИ СТАЛИНА К ПОБЕДЕ»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4"/>
          </p:nvPr>
        </p:nvSpPr>
        <p:spPr>
          <a:xfrm>
            <a:off x="5893805" y="1720158"/>
            <a:ext cx="5776111" cy="389299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900" b="1" i="1" cap="none" dirty="0">
                <a:latin typeface="Times New Roman" pitchFamily="18" charset="0"/>
                <a:cs typeface="Times New Roman" pitchFamily="18" charset="0"/>
              </a:rPr>
              <a:t>«Мы считаем жизнь маршала Сталина </a:t>
            </a:r>
            <a:r>
              <a:rPr lang="ru-RU" sz="1900" b="1" i="1" cap="none" dirty="0" err="1">
                <a:latin typeface="Times New Roman" pitchFamily="18" charset="0"/>
                <a:cs typeface="Times New Roman" pitchFamily="18" charset="0"/>
              </a:rPr>
              <a:t>драгоценнейшим</a:t>
            </a:r>
            <a:r>
              <a:rPr lang="ru-RU" sz="1900" b="1" i="1" cap="none" dirty="0">
                <a:latin typeface="Times New Roman" pitchFamily="18" charset="0"/>
                <a:cs typeface="Times New Roman" pitchFamily="18" charset="0"/>
              </a:rPr>
              <a:t> сокровищем для наших надежд и наших сердец. Я шагаю по этому миру с большей смелостью и надеждой, когда сознаю, что нахожусь в дружеских и близких отношениях с этим великим человеком, слава которого прошла не только по всей России, но и по всему миру».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ru-RU" sz="1900" b="1" i="1" cap="none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600" b="1" i="1" cap="none" dirty="0">
                <a:latin typeface="Times New Roman" pitchFamily="18" charset="0"/>
                <a:cs typeface="Times New Roman" pitchFamily="18" charset="0"/>
              </a:rPr>
              <a:t>Из тоста У. Черчилля в честь И. Сталина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600" b="1" i="1" cap="none" dirty="0">
                <a:latin typeface="Times New Roman" pitchFamily="18" charset="0"/>
                <a:cs typeface="Times New Roman" pitchFamily="18" charset="0"/>
              </a:rPr>
              <a:t>Ялта, 06.02.1945 г.</a:t>
            </a:r>
          </a:p>
        </p:txBody>
      </p:sp>
      <p:pic>
        <p:nvPicPr>
          <p:cNvPr id="11" name="Объект 10" descr="Потсдамская конференция — Википедия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85" y="1720159"/>
            <a:ext cx="5305332" cy="3892990"/>
          </a:xfrm>
        </p:spPr>
      </p:pic>
    </p:spTree>
    <p:extLst>
      <p:ext uri="{BB962C8B-B14F-4D97-AF65-F5344CB8AC3E}">
        <p14:creationId xmlns:p14="http://schemas.microsoft.com/office/powerpoint/2010/main" val="3906427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327546"/>
            <a:ext cx="10394707" cy="2634019"/>
          </a:xfrm>
        </p:spPr>
        <p:txBody>
          <a:bodyPr>
            <a:normAutofit/>
          </a:bodyPr>
          <a:lstStyle/>
          <a:p>
            <a:pPr algn="ctr"/>
            <a:r>
              <a:rPr lang="ru-RU" sz="4000" dirty="0" err="1"/>
              <a:t>ПсиХО</a:t>
            </a:r>
            <a:r>
              <a:rPr lang="ru-RU" sz="4000" dirty="0"/>
              <a:t>-Историческая война </a:t>
            </a:r>
            <a:br>
              <a:rPr lang="ru-RU" sz="4000" dirty="0"/>
            </a:br>
            <a:r>
              <a:rPr lang="ru-RU" sz="4000" dirty="0" err="1"/>
              <a:t>протИВ</a:t>
            </a:r>
            <a:r>
              <a:rPr lang="ru-RU" sz="4000" dirty="0"/>
              <a:t> России </a:t>
            </a:r>
            <a:br>
              <a:rPr lang="ru-RU" sz="4800" dirty="0"/>
            </a:b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9142" y="2102396"/>
            <a:ext cx="10394707" cy="3196127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endParaRPr lang="ru-RU" sz="2800" b="1" i="1" cap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2800" b="1" i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имеем дело с масштабной, хорошо скоординированной международной пропагандистской кампанией с далеко идущими политическими целями. </a:t>
            </a:r>
          </a:p>
          <a:p>
            <a:pPr algn="just">
              <a:lnSpc>
                <a:spcPct val="100000"/>
              </a:lnSpc>
            </a:pPr>
            <a:endParaRPr lang="ru-RU" sz="2800" b="1" i="1" cap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800" b="1" i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их числе</a:t>
            </a:r>
            <a:r>
              <a:rPr lang="en-US" sz="2800" b="1" i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b="1" i="1" cap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endParaRPr lang="ru-RU" sz="2400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629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0184" y="494734"/>
            <a:ext cx="9362365" cy="1080570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6000" dirty="0"/>
            </a:br>
            <a:br>
              <a:rPr lang="ru-RU" sz="6000" dirty="0"/>
            </a:br>
            <a:r>
              <a:rPr lang="ru-RU" sz="4900" dirty="0"/>
              <a:t>ЦЕЛЬ ПЕРВАЯ: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9164" y="2005140"/>
            <a:ext cx="10725666" cy="2679624"/>
          </a:xfrm>
        </p:spPr>
        <p:txBody>
          <a:bodyPr>
            <a:noAutofit/>
          </a:bodyPr>
          <a:lstStyle/>
          <a:p>
            <a:pPr algn="just"/>
            <a:r>
              <a:rPr lang="ru-RU" sz="3000" b="1" i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помощью страшилок о «кровавой советской оккупации», о тождественности нацизма и коммунизма превратить СССР из ПОБЕДИТЕЛЯ, в ВИНОВНИКА развязывания </a:t>
            </a:r>
            <a:r>
              <a:rPr lang="en-US" sz="3000" b="1" i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000" b="1" i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-й мировой войны и провести над ним новый суд «НЮРНБЕРГ. 2.».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049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4707" cy="1052464"/>
          </a:xfrm>
        </p:spPr>
        <p:txBody>
          <a:bodyPr>
            <a:noAutofit/>
          </a:bodyPr>
          <a:lstStyle/>
          <a:p>
            <a:pPr algn="ctr"/>
            <a:br>
              <a:rPr lang="ru-RU" sz="6600" dirty="0"/>
            </a:br>
            <a:br>
              <a:rPr lang="ru-RU" sz="6600" dirty="0"/>
            </a:br>
            <a:r>
              <a:rPr lang="ru-RU" sz="4400" dirty="0"/>
              <a:t>ЦЕЛЬ ВТОРАЯ: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2635" y="2018923"/>
            <a:ext cx="11041038" cy="354895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3000" b="1" i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Объявить </a:t>
            </a:r>
            <a:r>
              <a:rPr lang="ru-RU" sz="3000" b="1" i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Ялтинско</a:t>
            </a:r>
            <a:r>
              <a:rPr lang="ru-RU" sz="3000" b="1" i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-Потсдамскую систему мироустройства – итогом борьбы равно отвратительных режимов</a:t>
            </a:r>
            <a:r>
              <a:rPr lang="en-US" sz="3000" b="1" i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000" b="1" i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нацистского и советского, с результатами которой, якобы, Запад был вынужден смириться. </a:t>
            </a:r>
            <a:endParaRPr lang="en-US" sz="3000" b="1" i="1" cap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3000" b="1" i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на этом основании требовать пересмотра итогов </a:t>
            </a:r>
            <a:r>
              <a:rPr lang="en-US" sz="3000" b="1" i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II-</a:t>
            </a:r>
            <a:r>
              <a:rPr lang="ru-RU" sz="3000" b="1" i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 мировой войны 1939-1945 гг.</a:t>
            </a:r>
          </a:p>
          <a:p>
            <a:pPr marL="457200" indent="-457200" algn="just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60000"/>
              </a:lnSpc>
            </a:pP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32787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195" y="362140"/>
            <a:ext cx="10739314" cy="968720"/>
          </a:xfrm>
        </p:spPr>
        <p:txBody>
          <a:bodyPr>
            <a:normAutofit/>
          </a:bodyPr>
          <a:lstStyle/>
          <a:p>
            <a:pPr algn="ctr"/>
            <a:r>
              <a:rPr lang="ru-RU" sz="4400" dirty="0"/>
              <a:t>ЦЕЛЬ ТРЕТЬЯ: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1194" y="1638676"/>
            <a:ext cx="10986447" cy="3820563"/>
          </a:xfrm>
        </p:spPr>
        <p:txBody>
          <a:bodyPr>
            <a:noAutofit/>
          </a:bodyPr>
          <a:lstStyle/>
          <a:p>
            <a:pPr algn="just"/>
            <a:r>
              <a:rPr lang="ru-RU" sz="3000" b="1" i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Обесценить подписи Сталина под важнейшими международно-правовыми актами, в том числе об основании ООН, о праве вето в Совете безопасности ООН, которое Россия унаследовала от СССР и, наконец, оспорить территориальную принадлежность России: Калининграда, Выборга, южных Курил и южного Сахалина.</a:t>
            </a: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051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8020" y="332716"/>
            <a:ext cx="9758703" cy="1070571"/>
          </a:xfrm>
        </p:spPr>
        <p:txBody>
          <a:bodyPr>
            <a:normAutofit/>
          </a:bodyPr>
          <a:lstStyle/>
          <a:p>
            <a:pPr algn="ctr"/>
            <a:r>
              <a:rPr lang="ru-RU" sz="4400" dirty="0"/>
              <a:t>ЦЕЛЬ ЧЕТВЕРТАЯ: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2137" y="1991763"/>
            <a:ext cx="11109278" cy="3494638"/>
          </a:xfrm>
        </p:spPr>
        <p:txBody>
          <a:bodyPr>
            <a:noAutofit/>
          </a:bodyPr>
          <a:lstStyle/>
          <a:p>
            <a:pPr algn="just"/>
            <a:r>
              <a:rPr lang="ru-RU" sz="3000" b="1" i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Сместить акценты с фактов геноцида, проводившегося нацистами на оккупированных советских территориях, на вымышленные «преступления сталинского режима» и, тем самым, предать забвению преступления германского нацизма «против человечности»</a:t>
            </a:r>
            <a:r>
              <a:rPr lang="en-US" sz="3000" b="1" i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000" b="1" i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141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347" y="380248"/>
            <a:ext cx="10175161" cy="986826"/>
          </a:xfrm>
        </p:spPr>
        <p:txBody>
          <a:bodyPr>
            <a:normAutofit/>
          </a:bodyPr>
          <a:lstStyle/>
          <a:p>
            <a:pPr algn="ctr"/>
            <a:r>
              <a:rPr lang="ru-RU" sz="4400" dirty="0"/>
              <a:t>ЦЕЛЬ ПЯТАЯ: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7819" y="2000817"/>
            <a:ext cx="10772690" cy="3322621"/>
          </a:xfrm>
        </p:spPr>
        <p:txBody>
          <a:bodyPr>
            <a:normAutofit/>
          </a:bodyPr>
          <a:lstStyle/>
          <a:p>
            <a:pPr algn="just"/>
            <a:r>
              <a:rPr lang="ru-RU" sz="3000" b="1" i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Переформатировать историческое сознание молодых поколений России и лишить гордости за Победу их великих предков над абсолютным мировым злом - германским нацизмом!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7819" y="5359698"/>
            <a:ext cx="110361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b="1" i="1" dirty="0"/>
          </a:p>
          <a:p>
            <a:pPr algn="ctr"/>
            <a:r>
              <a:rPr lang="ru-RU" b="1" i="1" dirty="0">
                <a:solidFill>
                  <a:srgbClr val="FFC000"/>
                </a:solidFill>
              </a:rPr>
              <a:t>«Растущие исторические разногласия между Россией и членами Европейского Союза и НАТО отражают борьбу не только за прошлое, но и за будущее»</a:t>
            </a:r>
            <a:r>
              <a:rPr lang="en-US" i="1" baseline="30000" dirty="0">
                <a:solidFill>
                  <a:srgbClr val="FFC000"/>
                </a:solidFill>
              </a:rPr>
              <a:t> </a:t>
            </a:r>
            <a:r>
              <a:rPr lang="ru-RU" i="1" baseline="30000" dirty="0">
                <a:solidFill>
                  <a:srgbClr val="FFC000"/>
                </a:solidFill>
              </a:rPr>
              <a:t> </a:t>
            </a:r>
            <a:r>
              <a:rPr lang="ru-RU" i="1" dirty="0">
                <a:solidFill>
                  <a:srgbClr val="FFC000"/>
                </a:solidFill>
              </a:rPr>
              <a:t> .                                            </a:t>
            </a:r>
            <a:r>
              <a:rPr lang="ru-RU" dirty="0">
                <a:solidFill>
                  <a:srgbClr val="FFC000"/>
                </a:solidFill>
              </a:rPr>
              <a:t>The Financial Times </a:t>
            </a:r>
          </a:p>
        </p:txBody>
      </p:sp>
    </p:spTree>
    <p:extLst>
      <p:ext uri="{BB962C8B-B14F-4D97-AF65-F5344CB8AC3E}">
        <p14:creationId xmlns:p14="http://schemas.microsoft.com/office/powerpoint/2010/main" val="4086265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28BFC4-2855-49B8-A143-4A14C1C00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480" y="337962"/>
            <a:ext cx="10396882" cy="15727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/>
              <a:t>МИФ</a:t>
            </a:r>
            <a:r>
              <a:rPr lang="en-US" sz="4400" dirty="0"/>
              <a:t> I </a:t>
            </a:r>
            <a:br>
              <a:rPr lang="ru-RU" sz="4400" dirty="0"/>
            </a:br>
            <a:r>
              <a:rPr lang="ru-RU" sz="4400" dirty="0"/>
              <a:t>«</a:t>
            </a:r>
            <a:r>
              <a:rPr lang="ru-RU" altLang="ru-RU" sz="4400" dirty="0"/>
              <a:t>О ПРЕВЕНТИВНОМ УДАРЕ»</a:t>
            </a:r>
            <a:r>
              <a:rPr lang="en-US" altLang="ru-RU" sz="4400" dirty="0"/>
              <a:t>. . .</a:t>
            </a:r>
            <a:r>
              <a:rPr lang="ru-RU" altLang="ru-RU" sz="4400" dirty="0"/>
              <a:t> </a:t>
            </a:r>
            <a:br>
              <a:rPr lang="ru-RU" altLang="ru-RU" sz="4400" b="1" u="sng" dirty="0">
                <a:solidFill>
                  <a:srgbClr val="C00000"/>
                </a:solidFill>
                <a:cs typeface="Times New Roman" panose="02020603050405020304" pitchFamily="18" charset="0"/>
              </a:rPr>
            </a:br>
            <a:endParaRPr lang="ru-RU" sz="4400" b="1" u="sng" dirty="0">
              <a:solidFill>
                <a:srgbClr val="C00000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8C738AD0-0081-4383-A668-24EED0F80F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2139" y="1773527"/>
            <a:ext cx="5748949" cy="379435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  <a:defRPr/>
            </a:pPr>
            <a:r>
              <a:rPr lang="ru-RU" sz="8800" b="1" i="1" dirty="0">
                <a:latin typeface="Times New Roman" pitchFamily="18" charset="0"/>
                <a:cs typeface="Times New Roman" pitchFamily="18" charset="0"/>
              </a:rPr>
              <a:t>«Большевистская Москва готова нанести удар в спину национал-социалистской Германии... </a:t>
            </a:r>
            <a:endParaRPr lang="ru-RU" altLang="ru-RU" sz="88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en-US" sz="8800" b="1" i="1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8800" b="1" i="1" dirty="0">
                <a:latin typeface="Times New Roman" pitchFamily="18" charset="0"/>
                <a:cs typeface="Times New Roman" pitchFamily="18" charset="0"/>
              </a:rPr>
              <a:t>Поэтому фюрер отдал приказ германским вооруженным силам всеми силами и средствами отвести эту угрозу»</a:t>
            </a:r>
            <a:r>
              <a:rPr lang="ru-RU" altLang="ru-RU" sz="8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altLang="ru-RU" sz="8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endParaRPr lang="ru-RU" sz="64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ru-RU" sz="6400" b="1" i="1" cap="none" dirty="0">
                <a:latin typeface="Times New Roman" pitchFamily="18" charset="0"/>
                <a:cs typeface="Times New Roman" pitchFamily="18" charset="0"/>
              </a:rPr>
              <a:t>Из Ноты МИД</a:t>
            </a:r>
            <a:r>
              <a:rPr lang="en-US" sz="6400" b="1" i="1" cap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i="1" cap="none" dirty="0">
                <a:latin typeface="Times New Roman" pitchFamily="18" charset="0"/>
                <a:cs typeface="Times New Roman" pitchFamily="18" charset="0"/>
              </a:rPr>
              <a:t>Германии от 21 июня 1941 г</a:t>
            </a:r>
            <a:r>
              <a:rPr lang="ru-RU" sz="64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https://theslide.ru/img/tmb/7/626489/43ef60af12c3d7f57a5f22bed04e929c-800x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008" y="1773527"/>
            <a:ext cx="5558829" cy="379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1603" y="5758004"/>
            <a:ext cx="112444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i="1" dirty="0">
                <a:solidFill>
                  <a:srgbClr val="FFC000"/>
                </a:solidFill>
              </a:rPr>
              <a:t>«Немецкий народ осознает, что …он призван не только защитить родину, но и</a:t>
            </a:r>
            <a:r>
              <a:rPr lang="ru-RU" b="1" i="1" dirty="0">
                <a:solidFill>
                  <a:srgbClr val="FFC000"/>
                </a:solidFill>
              </a:rPr>
              <a:t> спасти мировую цивилизацию от смертельной опасности большевизма» . . . 			И</a:t>
            </a:r>
            <a:r>
              <a:rPr lang="ru-RU" sz="1600" i="1" dirty="0">
                <a:solidFill>
                  <a:srgbClr val="FFC000"/>
                </a:solidFill>
              </a:rPr>
              <a:t>з Обращения  А. Гитлера  к германской нации, 22. июня 1941  г.</a:t>
            </a:r>
            <a:endParaRPr lang="ru-RU" sz="1600" i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7525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68708" y="581113"/>
            <a:ext cx="10394707" cy="4794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i="1" cap="none" dirty="0">
                <a:latin typeface="Times New Roman" pitchFamily="18" charset="0"/>
                <a:cs typeface="Times New Roman" pitchFamily="18" charset="0"/>
              </a:rPr>
              <a:t>«Пересмотр итогов II-й Мировой войны в Европе состоялся. </a:t>
            </a:r>
          </a:p>
          <a:p>
            <a:pPr marL="0" indent="0">
              <a:buNone/>
            </a:pPr>
            <a:r>
              <a:rPr lang="ru-RU" sz="2400" b="1" i="1" cap="none" dirty="0">
                <a:latin typeface="Times New Roman" pitchFamily="18" charset="0"/>
                <a:cs typeface="Times New Roman" pitchFamily="18" charset="0"/>
              </a:rPr>
              <a:t>СССР приравнивается к гитлеровской Германии. Войну начали Гитлер и Сталин. Для немцев это выгодно. Они, перекладывают с себя часть вины.  Гитлер и Сталин — мерзавцы. Англичане и американцы — хорошие, победили. Маленькие народы были принесены в жертву Сталину и сейчас, после падения берлинской стены, должны быть поддержаны во всех своих начинаниях западными странами. </a:t>
            </a:r>
          </a:p>
          <a:p>
            <a:pPr marL="0" indent="0">
              <a:buNone/>
            </a:pPr>
            <a:r>
              <a:rPr lang="ru-RU" sz="2400" b="1" i="1" cap="none" dirty="0">
                <a:latin typeface="Times New Roman" pitchFamily="18" charset="0"/>
                <a:cs typeface="Times New Roman" pitchFamily="18" charset="0"/>
              </a:rPr>
              <a:t>Для Германии - это способ искупить вину. И это жутко опасно, потому что </a:t>
            </a:r>
            <a:r>
              <a:rPr lang="ru-RU" sz="2400" b="1" i="1" u="sng" cap="none" dirty="0">
                <a:latin typeface="Times New Roman" pitchFamily="18" charset="0"/>
                <a:cs typeface="Times New Roman" pitchFamily="18" charset="0"/>
              </a:rPr>
              <a:t>ведёт к конфликту с Россией».</a:t>
            </a:r>
          </a:p>
          <a:p>
            <a:pPr marL="0" indent="0" algn="r">
              <a:buNone/>
            </a:pPr>
            <a:r>
              <a:rPr lang="ru-RU" b="1" i="1" cap="none" dirty="0">
                <a:latin typeface="Times New Roman" pitchFamily="18" charset="0"/>
                <a:cs typeface="Times New Roman" pitchFamily="18" charset="0"/>
              </a:rPr>
              <a:t>Александр </a:t>
            </a:r>
            <a:r>
              <a:rPr lang="ru-RU" b="1" i="1" cap="none" dirty="0" err="1">
                <a:latin typeface="Times New Roman" pitchFamily="18" charset="0"/>
                <a:cs typeface="Times New Roman" pitchFamily="18" charset="0"/>
              </a:rPr>
              <a:t>Рар</a:t>
            </a:r>
            <a:r>
              <a:rPr lang="ru-RU" b="1" i="1" cap="none" dirty="0">
                <a:latin typeface="Times New Roman" pitchFamily="18" charset="0"/>
                <a:cs typeface="Times New Roman" pitchFamily="18" charset="0"/>
              </a:rPr>
              <a:t>, немецкий политолог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9282" y="5794050"/>
            <a:ext cx="11212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Чтобы у нас было будущее, мы должны твердо защищать свое прошлое!</a:t>
            </a:r>
          </a:p>
        </p:txBody>
      </p:sp>
    </p:spTree>
    <p:extLst>
      <p:ext uri="{BB962C8B-B14F-4D97-AF65-F5344CB8AC3E}">
        <p14:creationId xmlns:p14="http://schemas.microsoft.com/office/powerpoint/2010/main" val="1605708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59B3FC-5745-4308-817F-E36BF7A4C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86" y="280658"/>
            <a:ext cx="10989892" cy="1765426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НАМ ВСЕМ, КАК «ВОЗДУХ»,</a:t>
            </a:r>
            <a:br>
              <a:rPr lang="ru-RU" sz="4400" dirty="0"/>
            </a:br>
            <a:r>
              <a:rPr lang="ru-RU" sz="4400" dirty="0"/>
              <a:t>НУЖНА ВОЗВЫШАЮЩАЯ ПРАВДА О ПОБЕДЕ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67E72C-7FE0-4613-9B7F-433C6B1FDF5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3085" y="2076628"/>
            <a:ext cx="10864159" cy="345497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  <a:defRPr/>
            </a:pPr>
            <a:endParaRPr lang="en-US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  <a:defRPr/>
            </a:pPr>
            <a:r>
              <a:rPr lang="ru-RU" sz="28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ДОЛГ РОССИЙСКИХ ИСТОРИКОВ И АРХИВИСТОВ:</a:t>
            </a:r>
            <a:r>
              <a:rPr lang="ru-RU" sz="24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10000"/>
              </a:lnSpc>
              <a:buNone/>
              <a:defRPr/>
            </a:pPr>
            <a:endParaRPr lang="ru-RU" b="1" i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ru-RU" sz="24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имя миллионов павших советских солдат мы должны защитить историческую правду о войне и подвиге наших великих предков, очистить святой лик Победы от мифов </a:t>
            </a:r>
            <a:r>
              <a:rPr lang="ru-RU" sz="2400" b="1" i="1" cap="none">
                <a:latin typeface="Times New Roman" panose="02020603050405020304" pitchFamily="18" charset="0"/>
                <a:cs typeface="Times New Roman" panose="02020603050405020304" pitchFamily="18" charset="0"/>
              </a:rPr>
              <a:t>и фальсификаций!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33014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2164258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ru-RU" sz="6000" dirty="0"/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879342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316871"/>
            <a:ext cx="10396882" cy="1204111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400" b="1" u="sng" dirty="0"/>
            </a:br>
            <a:r>
              <a:rPr lang="ru-RU" sz="4400" dirty="0"/>
              <a:t>МИФ </a:t>
            </a:r>
            <a:r>
              <a:rPr lang="en-US" sz="4400" dirty="0"/>
              <a:t>II</a:t>
            </a:r>
            <a:r>
              <a:rPr lang="ru-RU" sz="4400" dirty="0"/>
              <a:t> </a:t>
            </a:r>
            <a:br>
              <a:rPr lang="en-US" sz="4400" dirty="0"/>
            </a:br>
            <a:r>
              <a:rPr lang="ru-RU" sz="4400" dirty="0"/>
              <a:t>«О ГЕНЕРАЛЕ МОРОЗЕ»</a:t>
            </a:r>
            <a:br>
              <a:rPr lang="ru-RU" sz="4400" dirty="0"/>
            </a:b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26599" y="1711106"/>
            <a:ext cx="5457643" cy="3748134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  <a:defRPr/>
            </a:pP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«Мы стоим перед печальным фактом того, что наше верховное командование, не обеспечило нас всем необходимым для тяжелой зимы и было застигнуто врасплох русскими морозами, доходившими до минус 35 градусов»</a:t>
            </a:r>
          </a:p>
          <a:p>
            <a:pPr marL="0" indent="0">
              <a:lnSpc>
                <a:spcPct val="110000"/>
              </a:lnSpc>
              <a:buNone/>
              <a:defRPr/>
            </a:pPr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ru-RU" sz="1800" b="1" i="1" cap="none" dirty="0">
                <a:latin typeface="Times New Roman" pitchFamily="18" charset="0"/>
                <a:cs typeface="Times New Roman" pitchFamily="18" charset="0"/>
              </a:rPr>
              <a:t>Генерал </a:t>
            </a:r>
            <a:r>
              <a:rPr lang="ru-RU" sz="1800" b="1" i="1" cap="none" dirty="0" err="1">
                <a:latin typeface="Times New Roman" pitchFamily="18" charset="0"/>
                <a:cs typeface="Times New Roman" pitchFamily="18" charset="0"/>
              </a:rPr>
              <a:t>Гейнц</a:t>
            </a:r>
            <a:r>
              <a:rPr lang="ru-RU" sz="1800" b="1" i="1" cap="none" dirty="0">
                <a:latin typeface="Times New Roman" pitchFamily="18" charset="0"/>
                <a:cs typeface="Times New Roman" pitchFamily="18" charset="0"/>
              </a:rPr>
              <a:t> Гудериан</a:t>
            </a: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ru-RU" sz="1800" b="1" i="1" cap="none" dirty="0">
                <a:latin typeface="Times New Roman" pitchFamily="18" charset="0"/>
                <a:cs typeface="Times New Roman" pitchFamily="18" charset="0"/>
              </a:rPr>
              <a:t>«Воспоминания солдата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10" name="Объект 8" descr="Цена победы: каковы реальные потери Советского Союза в ...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087" y="1838490"/>
            <a:ext cx="5404918" cy="3663480"/>
          </a:xfrm>
        </p:spPr>
      </p:pic>
    </p:spTree>
    <p:extLst>
      <p:ext uri="{BB962C8B-B14F-4D97-AF65-F5344CB8AC3E}">
        <p14:creationId xmlns:p14="http://schemas.microsoft.com/office/powerpoint/2010/main" val="3382225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181" y="208231"/>
            <a:ext cx="10394707" cy="1484091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100" dirty="0"/>
            </a:br>
            <a:r>
              <a:rPr lang="ru-RU" sz="3100" dirty="0"/>
              <a:t>МИФ </a:t>
            </a:r>
            <a:r>
              <a:rPr lang="en-US" sz="3100" dirty="0"/>
              <a:t>III</a:t>
            </a:r>
            <a:r>
              <a:rPr lang="ru-RU" sz="3100" dirty="0"/>
              <a:t>.</a:t>
            </a:r>
            <a:br>
              <a:rPr lang="ru-RU" sz="3100" dirty="0"/>
            </a:br>
            <a:r>
              <a:rPr lang="ru-RU" sz="3100" dirty="0"/>
              <a:t>«О РАВНОЙ ПРЕСТУПНОСТИ ДВУХ ТОТАЛИТАРИЗМОВ</a:t>
            </a:r>
            <a:r>
              <a:rPr lang="en-US" sz="3100" dirty="0"/>
              <a:t>:</a:t>
            </a:r>
            <a:br>
              <a:rPr lang="ru-RU" sz="3100" dirty="0"/>
            </a:br>
            <a:r>
              <a:rPr lang="ru-RU" sz="3100" dirty="0"/>
              <a:t> ФАШИЗМА И КОММУНИЗМА»</a:t>
            </a:r>
            <a:br>
              <a:rPr lang="ru-RU" sz="3100" dirty="0"/>
            </a:br>
            <a:endParaRPr lang="ru-RU" sz="31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1" y="1692322"/>
            <a:ext cx="4923429" cy="1204701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+mj-lt"/>
                <a:ea typeface="+mj-ea"/>
                <a:cs typeface="+mj-cs"/>
              </a:rPr>
              <a:t>III </a:t>
            </a:r>
            <a:r>
              <a:rPr lang="ru-RU" sz="2000" dirty="0">
                <a:latin typeface="+mj-lt"/>
                <a:ea typeface="+mj-ea"/>
                <a:cs typeface="+mj-cs"/>
              </a:rPr>
              <a:t> рейх  </a:t>
            </a:r>
            <a:r>
              <a:rPr lang="en-US" sz="2000" dirty="0">
                <a:latin typeface="+mj-lt"/>
                <a:ea typeface="+mj-ea"/>
                <a:cs typeface="+mj-cs"/>
              </a:rPr>
              <a:t>-</a:t>
            </a:r>
            <a:endParaRPr lang="ru-RU" sz="2000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100000"/>
              </a:lnSpc>
            </a:pPr>
            <a:r>
              <a:rPr lang="ru-RU" sz="2000" dirty="0">
                <a:latin typeface="+mj-lt"/>
                <a:ea typeface="+mj-ea"/>
                <a:cs typeface="+mj-cs"/>
              </a:rPr>
              <a:t>«гигантское исчадие дьявола»</a:t>
            </a:r>
            <a:r>
              <a:rPr lang="ru-RU" sz="2800" dirty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68491" y="2861734"/>
            <a:ext cx="5406024" cy="2633212"/>
          </a:xfrm>
        </p:spPr>
        <p:txBody>
          <a:bodyPr>
            <a:normAutofit fontScale="25000" lnSpcReduction="20000"/>
          </a:bodyPr>
          <a:lstStyle/>
          <a:p>
            <a:endParaRPr lang="ru-RU" sz="2600" dirty="0"/>
          </a:p>
          <a:p>
            <a:r>
              <a:rPr lang="ru-RU" sz="7200" i="1" dirty="0">
                <a:latin typeface="Times New Roman" pitchFamily="18" charset="0"/>
                <a:cs typeface="Times New Roman" pitchFamily="18" charset="0"/>
              </a:rPr>
              <a:t>германская нация хочет превратить мир во «всеобщий концентрационный лагерь», где немцы будут охранниками…</a:t>
            </a:r>
          </a:p>
          <a:p>
            <a:pPr marL="0" indent="0">
              <a:buNone/>
            </a:pPr>
            <a:r>
              <a:rPr lang="ru-RU" sz="7200" i="1" cap="none" dirty="0">
                <a:latin typeface="Times New Roman" pitchFamily="18" charset="0"/>
                <a:cs typeface="Times New Roman" pitchFamily="18" charset="0"/>
              </a:rPr>
              <a:t>Из радиообращения Томаса Манна к немецким слушателям. Март 1941 г.</a:t>
            </a:r>
            <a:r>
              <a:rPr lang="ru-RU" sz="7200" i="1" dirty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just"/>
            <a:endParaRPr lang="ru-RU" sz="5600" i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lvl="1" algn="ctr"/>
            <a:endParaRPr lang="ru-RU" sz="7200" b="1" u="sng" dirty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sz="7200" b="1" u="sng" dirty="0">
              <a:latin typeface="Arial Black" panose="020B0A04020102020204" pitchFamily="34" charset="0"/>
            </a:endParaRPr>
          </a:p>
          <a:p>
            <a:pPr algn="ctr"/>
            <a:endParaRPr lang="ru-RU" sz="7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27844" y="1777524"/>
            <a:ext cx="5015426" cy="948584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2000" dirty="0">
                <a:latin typeface="+mj-lt"/>
                <a:ea typeface="+mj-ea"/>
                <a:cs typeface="+mj-cs"/>
              </a:rPr>
              <a:t>СССР  </a:t>
            </a:r>
            <a:r>
              <a:rPr lang="en-US" sz="2000" dirty="0">
                <a:latin typeface="+mj-lt"/>
                <a:ea typeface="+mj-ea"/>
                <a:cs typeface="+mj-cs"/>
              </a:rPr>
              <a:t>-</a:t>
            </a:r>
            <a:endParaRPr lang="ru-RU" sz="2000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100000"/>
              </a:lnSpc>
            </a:pPr>
            <a:r>
              <a:rPr lang="ru-RU" sz="2000" dirty="0">
                <a:latin typeface="+mj-lt"/>
                <a:ea typeface="+mj-ea"/>
                <a:cs typeface="+mj-cs"/>
              </a:rPr>
              <a:t>«Победитель абсолютного </a:t>
            </a:r>
            <a:r>
              <a:rPr lang="ru-RU" sz="2000" dirty="0" err="1">
                <a:latin typeface="+mj-lt"/>
                <a:ea typeface="+mj-ea"/>
                <a:cs typeface="+mj-cs"/>
              </a:rPr>
              <a:t>мировОго</a:t>
            </a:r>
            <a:r>
              <a:rPr lang="ru-RU" sz="2000" dirty="0">
                <a:latin typeface="+mj-lt"/>
                <a:ea typeface="+mj-ea"/>
                <a:cs typeface="+mj-cs"/>
              </a:rPr>
              <a:t> зла»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5977719" y="3098041"/>
            <a:ext cx="5431809" cy="24020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«чем больше мы узнаем о Советском Союзе, тем больше понимаем, что эта система просто не вписывается в рамки понятия «тоталитаризм».</a:t>
            </a:r>
          </a:p>
          <a:p>
            <a:pPr marL="0" indent="0" algn="just">
              <a:buNone/>
            </a:pPr>
            <a:r>
              <a:rPr lang="ru-RU" sz="1900" i="1" cap="none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1900" i="1" cap="none" dirty="0">
                <a:latin typeface="Times New Roman" pitchFamily="18" charset="0"/>
                <a:cs typeface="Times New Roman" pitchFamily="18" charset="0"/>
              </a:rPr>
              <a:t>The Times</a:t>
            </a:r>
            <a:r>
              <a:rPr lang="ru-RU" sz="1900" i="1" cap="none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1900" i="1" cap="none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i="1" cap="none" dirty="0">
                <a:latin typeface="Times New Roman" pitchFamily="18" charset="0"/>
                <a:cs typeface="Times New Roman" pitchFamily="18" charset="0"/>
              </a:rPr>
              <a:t>Великобритания 21 апреля 2015 г.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3209" y="5627172"/>
            <a:ext cx="10866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u="sng" dirty="0">
              <a:latin typeface="Arial Black" panose="020B0A04020102020204" pitchFamily="34" charset="0"/>
            </a:endParaRP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5801" y="5657948"/>
            <a:ext cx="10457469" cy="830997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/>
            <a:r>
              <a:rPr lang="ru-RU" sz="2000" i="1" dirty="0"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ПОД ТЯЖЕСТЬЮ ЭТОГО МИФА «ПАЛ» СССР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52033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245660"/>
            <a:ext cx="10396882" cy="1351128"/>
          </a:xfrm>
        </p:spPr>
        <p:txBody>
          <a:bodyPr>
            <a:noAutofit/>
          </a:bodyPr>
          <a:lstStyle/>
          <a:p>
            <a:pPr algn="ctr"/>
            <a:br>
              <a:rPr lang="ru-RU" sz="3600" b="1" u="sng" dirty="0"/>
            </a:br>
            <a:r>
              <a:rPr lang="ru-RU" sz="4000" dirty="0"/>
              <a:t>МИФ </a:t>
            </a:r>
            <a:r>
              <a:rPr lang="en-US" sz="4000" dirty="0"/>
              <a:t>IV</a:t>
            </a:r>
            <a:br>
              <a:rPr lang="ru-RU" sz="4000" dirty="0"/>
            </a:br>
            <a:r>
              <a:rPr lang="ru-RU" sz="4000" dirty="0"/>
              <a:t>«О «НЕВИННОМ»   ВЕРМАХТЕ»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62139" y="2009868"/>
            <a:ext cx="5138737" cy="34628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900" b="1" i="1" dirty="0">
                <a:latin typeface="Times New Roman" pitchFamily="18" charset="0"/>
                <a:cs typeface="Times New Roman" pitchFamily="18" charset="0"/>
              </a:rPr>
              <a:t>«В целом, вермахт не был преступен</a:t>
            </a:r>
            <a:r>
              <a:rPr lang="en-US" sz="1900" b="1" i="1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1900" b="1" i="1" dirty="0">
                <a:latin typeface="Times New Roman" pitchFamily="18" charset="0"/>
                <a:cs typeface="Times New Roman" pitchFamily="18" charset="0"/>
              </a:rPr>
              <a:t>, -  Это глупость</a:t>
            </a:r>
            <a:r>
              <a:rPr lang="en-US" sz="1900" b="1" i="1" dirty="0"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1900" i="1" dirty="0">
                <a:latin typeface="Times New Roman" pitchFamily="18" charset="0"/>
                <a:cs typeface="Times New Roman" pitchFamily="18" charset="0"/>
              </a:rPr>
              <a:t>»</a:t>
            </a:r>
            <a:endParaRPr lang="en-US" sz="19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ru-RU" b="1" dirty="0"/>
          </a:p>
          <a:p>
            <a:pPr marL="0" indent="0">
              <a:lnSpc>
                <a:spcPct val="100000"/>
              </a:lnSpc>
              <a:buNone/>
            </a:pPr>
            <a:r>
              <a:rPr lang="ru-RU" sz="1800" i="1" cap="none" dirty="0">
                <a:latin typeface="Times New Roman" pitchFamily="18" charset="0"/>
                <a:cs typeface="Times New Roman" pitchFamily="18" charset="0"/>
              </a:rPr>
              <a:t>Бывший федеральный канцлер ФРГ,           капитан запаса</a:t>
            </a:r>
            <a:r>
              <a:rPr lang="en-US" sz="1800" i="1" cap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cap="none" dirty="0">
                <a:latin typeface="Times New Roman" pitchFamily="18" charset="0"/>
                <a:cs typeface="Times New Roman" pitchFamily="18" charset="0"/>
              </a:rPr>
              <a:t>, Гельмут Шмидт, 1</a:t>
            </a:r>
            <a:r>
              <a:rPr lang="en-US" sz="1800" i="1" cap="none" dirty="0">
                <a:latin typeface="Times New Roman" pitchFamily="18" charset="0"/>
                <a:cs typeface="Times New Roman" pitchFamily="18" charset="0"/>
              </a:rPr>
              <a:t>995 </a:t>
            </a:r>
            <a:r>
              <a:rPr lang="ru-RU" sz="1800" i="1" cap="none" dirty="0">
                <a:latin typeface="Times New Roman" pitchFamily="18" charset="0"/>
                <a:cs typeface="Times New Roman" pitchFamily="18" charset="0"/>
              </a:rPr>
              <a:t>г. </a:t>
            </a:r>
          </a:p>
          <a:p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49BDFCC-1B2E-4C12-B96C-939204731570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919" y="1995140"/>
            <a:ext cx="5758003" cy="3599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CDE3A7FD-4196-441D-B970-8CF9B283C5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402" y="2977440"/>
            <a:ext cx="3904137" cy="2617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2139" y="5885831"/>
            <a:ext cx="112794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i="1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«Речь идет о борьбе на уничтожение... Уничтожение большевистских комиссаров и коммунистической интеллигенции», А. Гитлер</a:t>
            </a:r>
          </a:p>
        </p:txBody>
      </p:sp>
    </p:spTree>
    <p:extLst>
      <p:ext uri="{BB962C8B-B14F-4D97-AF65-F5344CB8AC3E}">
        <p14:creationId xmlns:p14="http://schemas.microsoft.com/office/powerpoint/2010/main" val="454641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312858-E87E-4283-800A-91900EB2F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68563"/>
            <a:ext cx="10396882" cy="1660237"/>
          </a:xfrm>
        </p:spPr>
        <p:txBody>
          <a:bodyPr>
            <a:normAutofit fontScale="90000"/>
          </a:bodyPr>
          <a:lstStyle/>
          <a:p>
            <a:pPr lvl="0" algn="ctr"/>
            <a:br>
              <a:rPr lang="ru-RU" sz="3600" dirty="0"/>
            </a:br>
            <a:r>
              <a:rPr lang="ru-RU" sz="3100" dirty="0"/>
              <a:t>МИФ </a:t>
            </a:r>
            <a:r>
              <a:rPr lang="en-US" sz="3100" dirty="0"/>
              <a:t>V</a:t>
            </a:r>
            <a:br>
              <a:rPr lang="ru-RU" sz="3100" dirty="0"/>
            </a:br>
            <a:r>
              <a:rPr lang="ru-RU" sz="3100" dirty="0"/>
              <a:t>«О ТРЕТЬЕЙ СИЛЕ»</a:t>
            </a:r>
            <a:br>
              <a:rPr lang="ru-RU" sz="3100" dirty="0"/>
            </a:br>
            <a:r>
              <a:rPr lang="ru-RU" sz="3100" dirty="0"/>
              <a:t>ИЗ ПОСОБНИКОВ НАЦИСТОВ В БОРЦЫ «ЗА СВОБОДУ»…</a:t>
            </a:r>
            <a:br>
              <a:rPr lang="ru-RU" sz="3100" dirty="0"/>
            </a:br>
            <a:endParaRPr lang="ru-RU" sz="31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91DB69-1FAE-4695-90E1-0A9CD5C2F5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5010" y="2092195"/>
            <a:ext cx="5234708" cy="576262"/>
          </a:xfrm>
        </p:spPr>
        <p:txBody>
          <a:bodyPr>
            <a:noAutofit/>
          </a:bodyPr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85505A6-3609-4961-B5E9-F718A794AC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2137" y="1733267"/>
            <a:ext cx="5823810" cy="3875964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  <a:defRPr/>
            </a:pPr>
            <a:r>
              <a:rPr lang="ru-RU" sz="3000" i="1" cap="none" dirty="0">
                <a:latin typeface="Times New Roman" pitchFamily="18" charset="0"/>
                <a:cs typeface="Times New Roman" pitchFamily="18" charset="0"/>
              </a:rPr>
              <a:t>С согласия Гитлера были созданы карательные батальоны «</a:t>
            </a:r>
            <a:r>
              <a:rPr lang="ru-RU" sz="3000" i="1" cap="none" dirty="0" err="1">
                <a:latin typeface="Times New Roman" pitchFamily="18" charset="0"/>
                <a:cs typeface="Times New Roman" pitchFamily="18" charset="0"/>
              </a:rPr>
              <a:t>Нахтигаль</a:t>
            </a:r>
            <a:r>
              <a:rPr lang="ru-RU" sz="3000" i="1" cap="none" dirty="0">
                <a:latin typeface="Times New Roman" pitchFamily="18" charset="0"/>
                <a:cs typeface="Times New Roman" pitchFamily="18" charset="0"/>
              </a:rPr>
              <a:t>», «Роланд», 201 батальон «</a:t>
            </a:r>
            <a:r>
              <a:rPr lang="ru-RU" sz="3000" i="1" cap="none" dirty="0" err="1">
                <a:latin typeface="Times New Roman" pitchFamily="18" charset="0"/>
                <a:cs typeface="Times New Roman" pitchFamily="18" charset="0"/>
              </a:rPr>
              <a:t>Шуцманшафт</a:t>
            </a:r>
            <a:r>
              <a:rPr lang="ru-RU" sz="3000" i="1" cap="none" dirty="0">
                <a:latin typeface="Times New Roman" pitchFamily="18" charset="0"/>
                <a:cs typeface="Times New Roman" pitchFamily="18" charset="0"/>
              </a:rPr>
              <a:t>», дивизия СС «Галичина», полк «Бранденбург», украинская вспомогательная полиция, которая  вместе с немецкими </a:t>
            </a:r>
            <a:r>
              <a:rPr lang="ru-RU" sz="3000" i="1" cap="none" dirty="0" err="1">
                <a:latin typeface="Times New Roman" pitchFamily="18" charset="0"/>
                <a:cs typeface="Times New Roman" pitchFamily="18" charset="0"/>
              </a:rPr>
              <a:t>айнзатцкомандами</a:t>
            </a:r>
            <a:r>
              <a:rPr lang="ru-RU" sz="3000" i="1" cap="none" dirty="0">
                <a:latin typeface="Times New Roman" pitchFamily="18" charset="0"/>
                <a:cs typeface="Times New Roman" pitchFamily="18" charset="0"/>
              </a:rPr>
              <a:t>  охотилась за евреями и коммунистами</a:t>
            </a:r>
            <a:r>
              <a:rPr lang="ru-RU" sz="30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914400" lvl="2" indent="0" algn="just">
              <a:buNone/>
              <a:defRPr/>
            </a:pPr>
            <a:endParaRPr lang="ru-RU" sz="1900" dirty="0">
              <a:latin typeface="Arial Narrow" panose="020B0606020202030204" pitchFamily="34" charset="0"/>
            </a:endParaRPr>
          </a:p>
          <a:p>
            <a:pPr marL="0" lvl="2" indent="0" algn="just">
              <a:buNone/>
              <a:defRPr/>
            </a:pPr>
            <a:r>
              <a:rPr lang="ru-RU" sz="2900" i="1" cap="none" dirty="0">
                <a:latin typeface="Times New Roman" pitchFamily="18" charset="0"/>
                <a:cs typeface="Times New Roman" pitchFamily="18" charset="0"/>
              </a:rPr>
              <a:t>Украинская повстанческая армия Р. Шухевича ответственна за этнические чистки поляков во время «волынской резни». В 1943 г. она зверски уничтожила около </a:t>
            </a:r>
            <a:r>
              <a:rPr lang="ru-RU" sz="2900" b="1" i="1" cap="none" dirty="0">
                <a:latin typeface="Times New Roman" pitchFamily="18" charset="0"/>
                <a:cs typeface="Times New Roman" pitchFamily="18" charset="0"/>
              </a:rPr>
              <a:t>100 тыс. поляков</a:t>
            </a:r>
            <a:r>
              <a:rPr lang="ru-RU" sz="2900" i="1" cap="none" dirty="0">
                <a:latin typeface="Times New Roman" pitchFamily="18" charset="0"/>
                <a:cs typeface="Times New Roman" pitchFamily="18" charset="0"/>
              </a:rPr>
              <a:t>, в том  числе женщин, детей и стариков.</a:t>
            </a:r>
          </a:p>
          <a:p>
            <a:pPr marL="0" indent="0" algn="just">
              <a:buFont typeface="Wingdings" panose="05000000000000000000" pitchFamily="2" charset="2"/>
              <a:buChar char="§"/>
              <a:defRPr/>
            </a:pPr>
            <a:endParaRPr lang="ru-RU" sz="2900" i="1" dirty="0">
              <a:latin typeface="Arial Narrow" panose="020B0606020202030204" pitchFamily="34" charset="0"/>
            </a:endParaRPr>
          </a:p>
        </p:txBody>
      </p:sp>
      <p:pic>
        <p:nvPicPr>
          <p:cNvPr id="10" name="Рисунок 9" descr="http://rossaprimavera.ru/sites/default/files/newsimages-31%20%D0%B4%D0%B5%D0%BA%D0%B0%D0%B1%D1%80%D1%8F%202016%20%D0%B3./22_reyhsfyurer_gimmler_povodit_smotr_ukrainskoy_divizii_ss_galichin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948" y="1951629"/>
            <a:ext cx="5476535" cy="287967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6205949" y="4435522"/>
            <a:ext cx="5476534" cy="107817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endParaRPr lang="ru-RU" b="1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sz="7200" i="1" cap="none" dirty="0" err="1">
                <a:latin typeface="Times New Roman" pitchFamily="18" charset="0"/>
                <a:cs typeface="Times New Roman" pitchFamily="18" charset="0"/>
              </a:rPr>
              <a:t>Рейхсфюрер</a:t>
            </a:r>
            <a:r>
              <a:rPr lang="ru-RU" sz="7200" i="1" cap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i="1" cap="none" dirty="0" err="1">
                <a:latin typeface="Times New Roman" pitchFamily="18" charset="0"/>
                <a:cs typeface="Times New Roman" pitchFamily="18" charset="0"/>
              </a:rPr>
              <a:t>Гиммлер</a:t>
            </a:r>
            <a:r>
              <a:rPr lang="ru-RU" sz="7200" i="1" cap="none" dirty="0">
                <a:latin typeface="Times New Roman" pitchFamily="18" charset="0"/>
                <a:cs typeface="Times New Roman" pitchFamily="18" charset="0"/>
              </a:rPr>
              <a:t> проводит смотр войскам дивизии СС «</a:t>
            </a:r>
            <a:r>
              <a:rPr lang="ru-RU" sz="7200" i="1" cap="none" dirty="0" err="1">
                <a:latin typeface="Times New Roman" pitchFamily="18" charset="0"/>
                <a:cs typeface="Times New Roman" pitchFamily="18" charset="0"/>
              </a:rPr>
              <a:t>Галичина</a:t>
            </a:r>
            <a:r>
              <a:rPr lang="ru-RU" sz="7200" i="1" cap="none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9223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382138"/>
            <a:ext cx="10396882" cy="1282889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МИФ </a:t>
            </a:r>
            <a:r>
              <a:rPr lang="en-US" sz="2800" dirty="0"/>
              <a:t>VI</a:t>
            </a:r>
            <a:r>
              <a:rPr lang="ru-RU" sz="2800" dirty="0"/>
              <a:t> </a:t>
            </a:r>
            <a:br>
              <a:rPr lang="ru-RU" sz="2800" dirty="0"/>
            </a:br>
            <a:r>
              <a:rPr lang="ru-RU" sz="2800" dirty="0"/>
              <a:t>«О  СОВЕТСКОЙ ОККУПАЦИИ»</a:t>
            </a:r>
            <a:br>
              <a:rPr lang="ru-RU" sz="2800" dirty="0"/>
            </a:br>
            <a:r>
              <a:rPr lang="ru-RU" sz="2800" dirty="0"/>
              <a:t>«На смену немецкой оккупации пришла «советская оккупация»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6728" y="1743343"/>
            <a:ext cx="5677469" cy="1499920"/>
          </a:xfrm>
        </p:spPr>
        <p:txBody>
          <a:bodyPr/>
          <a:lstStyle/>
          <a:p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ru-RU" sz="1600" i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развалом СССР на смену рассказам о великом освободительном походе Красной Армии, освободившей страны Прибалтики и Восточной Европы от нацистского ига, пришли рассказы о том, что с изгнанием Красной Армией немецких войск из этих стран, нацистская оккупация сменилась советской.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6728" y="3335337"/>
            <a:ext cx="5677469" cy="202823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i="1" cap="none" dirty="0">
                <a:latin typeface="Times New Roman" pitchFamily="18" charset="0"/>
                <a:cs typeface="Times New Roman" pitchFamily="18" charset="0"/>
              </a:rPr>
              <a:t>3 сентября 2019 г. МИД Болгарии опубликовал на официальном сайте ведомства заявление о том, что СССР, освободив Восточную Европу от нацизма, вместе с тем насадил свой тоталитарный режим…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79366" y="1755656"/>
            <a:ext cx="5123658" cy="1383329"/>
          </a:xfrm>
        </p:spPr>
        <p:txBody>
          <a:bodyPr/>
          <a:lstStyle/>
          <a:p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</a:t>
            </a:r>
            <a:r>
              <a:rPr lang="ru-RU" sz="1600" i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«Эстония не участвовала во </a:t>
            </a:r>
            <a:r>
              <a:rPr lang="en-US" sz="1600" i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600" i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мировой войне, но была оккупирована… сначала фашистами, потом Советским Союзом</a:t>
            </a:r>
            <a:r>
              <a:rPr lang="en-US" sz="1600" i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ru-RU" sz="1600" i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МИД Республики Эстония, 2019 г.</a:t>
            </a:r>
            <a:endParaRPr lang="en-US" sz="1600" i="1" cap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14197" y="3335337"/>
            <a:ext cx="5388826" cy="202823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1700" i="1" cap="none" dirty="0">
                <a:latin typeface="Times New Roman" pitchFamily="18" charset="0"/>
                <a:cs typeface="Times New Roman" pitchFamily="18" charset="0"/>
              </a:rPr>
              <a:t>«...Есть только одна правда… Она заключается в том, что Красная Армия освободила Эстонию в сентябре 1944 г., понеся при этом огромные потери во время кровопролитных боев с немцами»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700" i="1" cap="none" dirty="0">
                <a:latin typeface="Times New Roman" pitchFamily="18" charset="0"/>
                <a:cs typeface="Times New Roman" pitchFamily="18" charset="0"/>
              </a:rPr>
              <a:t>Посольство РФ в</a:t>
            </a:r>
            <a:r>
              <a:rPr lang="en-US" sz="1700" i="1" cap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i="1" cap="none" dirty="0">
                <a:latin typeface="Times New Roman" pitchFamily="18" charset="0"/>
                <a:cs typeface="Times New Roman" pitchFamily="18" charset="0"/>
              </a:rPr>
              <a:t>Эстонии,</a:t>
            </a:r>
            <a:r>
              <a:rPr lang="en-US" sz="1700" i="1" cap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i="1" cap="none" dirty="0">
                <a:latin typeface="Times New Roman" pitchFamily="18" charset="0"/>
                <a:cs typeface="Times New Roman" pitchFamily="18" charset="0"/>
              </a:rPr>
              <a:t>23.09.2019 г.</a:t>
            </a:r>
          </a:p>
        </p:txBody>
      </p:sp>
    </p:spTree>
    <p:extLst>
      <p:ext uri="{BB962C8B-B14F-4D97-AF65-F5344CB8AC3E}">
        <p14:creationId xmlns:p14="http://schemas.microsoft.com/office/powerpoint/2010/main" val="2721156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298581"/>
            <a:ext cx="10396882" cy="1464906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МИФ </a:t>
            </a:r>
            <a:r>
              <a:rPr lang="en-US" sz="2800" dirty="0"/>
              <a:t>VII</a:t>
            </a:r>
            <a:br>
              <a:rPr lang="ru-RU" sz="2800" dirty="0"/>
            </a:br>
            <a:r>
              <a:rPr lang="ru-RU" sz="2800" dirty="0"/>
              <a:t>«О ЧРЕЗМЕРНОСТИ «ЦЕНЫ ПОБЕДЫ»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i="1" cap="none" dirty="0">
                <a:latin typeface="Times New Roman" pitchFamily="18" charset="0"/>
                <a:cs typeface="Times New Roman" pitchFamily="18" charset="0"/>
              </a:rPr>
              <a:t>«Злодейскими планами нацистов наш великий многонациональный народ был приговорен к историческому небытию! А потому мы должны были или победить любой, самой страшной ценой, или, будучи разбитыми, перестать существовать на этой земле как народ. Третьего дано не было!»</a:t>
            </a:r>
          </a:p>
          <a:p>
            <a:pPr algn="just"/>
            <a:endParaRPr lang="en-US" sz="3200" b="1" i="1" u="sng" dirty="0">
              <a:latin typeface="Arial Black" panose="020B0A04020102020204" pitchFamily="34" charset="0"/>
            </a:endParaRPr>
          </a:p>
          <a:p>
            <a:endParaRPr lang="en-US" sz="3200" b="1" i="1" u="sng" dirty="0">
              <a:latin typeface="Arial Black" panose="020B0A04020102020204" pitchFamily="34" charset="0"/>
            </a:endParaRPr>
          </a:p>
          <a:p>
            <a:endParaRPr lang="en-US" sz="3200" b="1" i="1" u="sng" dirty="0">
              <a:latin typeface="Arial Black" panose="020B0A04020102020204" pitchFamily="34" charset="0"/>
            </a:endParaRPr>
          </a:p>
          <a:p>
            <a:endParaRPr lang="en-US" sz="3200" b="1" i="1" u="sng" dirty="0">
              <a:latin typeface="Arial Black" panose="020B0A04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51631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6400" b="1" i="1" cap="none" dirty="0">
                <a:latin typeface="Times New Roman" pitchFamily="18" charset="0"/>
                <a:cs typeface="Times New Roman" pitchFamily="18" charset="0"/>
              </a:rPr>
              <a:t>Потери Красной Армии были незначительно больше, чем потери немецкие, примерно, в соотношении:  1,3 к 1,0. </a:t>
            </a:r>
          </a:p>
          <a:p>
            <a:pPr marL="0" indent="0" algn="just">
              <a:buNone/>
            </a:pPr>
            <a:r>
              <a:rPr lang="ru-RU" sz="6400" b="1" i="1" cap="none" dirty="0">
                <a:latin typeface="Times New Roman" pitchFamily="18" charset="0"/>
                <a:cs typeface="Times New Roman" pitchFamily="18" charset="0"/>
              </a:rPr>
              <a:t>Эта разница в 0,3, главным образом, объясняется тем фактом, что в немецких лагерях «смерти» было намеренно истреблено 57,8% советских военнопленных </a:t>
            </a:r>
            <a:r>
              <a:rPr lang="en-US" sz="6400" b="1" i="1" cap="none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6400" b="1" i="1" cap="none" dirty="0">
                <a:latin typeface="Times New Roman" pitchFamily="18" charset="0"/>
                <a:cs typeface="Times New Roman" pitchFamily="18" charset="0"/>
              </a:rPr>
              <a:t>2,5 млн.). </a:t>
            </a:r>
          </a:p>
          <a:p>
            <a:pPr marL="0" indent="0" algn="just">
              <a:buNone/>
            </a:pPr>
            <a:r>
              <a:rPr lang="ru-RU" sz="6400" b="1" i="1" cap="none" dirty="0">
                <a:latin typeface="Times New Roman" pitchFamily="18" charset="0"/>
                <a:cs typeface="Times New Roman" pitchFamily="18" charset="0"/>
              </a:rPr>
              <a:t>А в советском плену умерли от ран и болезней 14,9% немецких солдат (около 356 тыс.), остальные около 2 млн. человек, вернулись живыми домой.</a:t>
            </a:r>
          </a:p>
          <a:p>
            <a:pPr marL="0" indent="0" algn="just">
              <a:buNone/>
            </a:pPr>
            <a:r>
              <a:rPr lang="ru-RU" sz="5600" b="1" i="1" cap="none" dirty="0" err="1">
                <a:latin typeface="Times New Roman" pitchFamily="18" charset="0"/>
                <a:cs typeface="Times New Roman" pitchFamily="18" charset="0"/>
              </a:rPr>
              <a:t>Мединский</a:t>
            </a:r>
            <a:r>
              <a:rPr lang="ru-RU" sz="5600" b="1" i="1" cap="none" dirty="0">
                <a:latin typeface="Times New Roman" pitchFamily="18" charset="0"/>
                <a:cs typeface="Times New Roman" pitchFamily="18" charset="0"/>
              </a:rPr>
              <a:t> В.Р., «Война, Мифы СССР», 1939-1945.   М. 2001 г., </a:t>
            </a:r>
            <a:r>
              <a:rPr lang="ru-RU" sz="5600" b="1" i="1" cap="none" dirty="0" err="1"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5600" b="1" i="1" cap="none" dirty="0">
                <a:latin typeface="Times New Roman" pitchFamily="18" charset="0"/>
                <a:cs typeface="Times New Roman" pitchFamily="18" charset="0"/>
              </a:rPr>
              <a:t>. 189-190</a:t>
            </a:r>
          </a:p>
          <a:p>
            <a:pPr algn="just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1886" y="5674494"/>
            <a:ext cx="113180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FFC000"/>
                </a:solidFill>
                <a:latin typeface="Arial Black" panose="020B0A04020102020204" pitchFamily="34" charset="0"/>
              </a:rPr>
              <a:t>«А нам нужна одна победа…Одна на всех, - мы за ценой не постоим»</a:t>
            </a:r>
            <a:endParaRPr lang="ru-RU" sz="2000" dirty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 algn="ctr"/>
            <a:endParaRPr lang="ru-RU" sz="20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763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368490"/>
            <a:ext cx="10396882" cy="1475450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МИФ </a:t>
            </a:r>
            <a:r>
              <a:rPr lang="en-US" sz="2800" dirty="0"/>
              <a:t>VIII</a:t>
            </a:r>
            <a:br>
              <a:rPr lang="ru-RU" sz="2800" dirty="0"/>
            </a:br>
            <a:r>
              <a:rPr lang="ru-RU" sz="2800" dirty="0"/>
              <a:t>«ВОЙНУ ВЫИГРАЛИ ШТРАФБАТЫ»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 algn="just">
              <a:lnSpc>
                <a:spcPct val="130000"/>
              </a:lnSpc>
              <a:buNone/>
            </a:pPr>
            <a:r>
              <a:rPr lang="ru-RU" b="1" i="1" cap="none" dirty="0">
                <a:latin typeface="Times New Roman" pitchFamily="18" charset="0"/>
                <a:cs typeface="Times New Roman" pitchFamily="18" charset="0"/>
              </a:rPr>
              <a:t>В годы войны в Вооруженные Силы СССР было призвано 34 млн. человек. Непосредственно «под ружьем» находилось примерно 28 млн. солдат.</a:t>
            </a:r>
          </a:p>
          <a:p>
            <a:pPr marL="0" indent="0" algn="just">
              <a:buNone/>
            </a:pPr>
            <a:r>
              <a:rPr lang="ru-RU" b="1" i="1" cap="none" dirty="0">
                <a:latin typeface="Times New Roman" pitchFamily="18" charset="0"/>
                <a:cs typeface="Times New Roman" pitchFamily="18" charset="0"/>
              </a:rPr>
              <a:t>Численность штрафников за </a:t>
            </a:r>
            <a:r>
              <a:rPr lang="ru-RU" b="1" i="1" u="sng" cap="none" dirty="0">
                <a:latin typeface="Times New Roman" pitchFamily="18" charset="0"/>
                <a:cs typeface="Times New Roman" pitchFamily="18" charset="0"/>
              </a:rPr>
              <a:t>всю войну </a:t>
            </a:r>
            <a:r>
              <a:rPr lang="ru-RU" b="1" i="1" cap="none" dirty="0">
                <a:latin typeface="Times New Roman" pitchFamily="18" charset="0"/>
                <a:cs typeface="Times New Roman" pitchFamily="18" charset="0"/>
              </a:rPr>
              <a:t>составляла  примерно 427 тыс. человек, то есть не более 1-1.5%.</a:t>
            </a:r>
          </a:p>
          <a:p>
            <a:pPr marL="0" indent="0" algn="just">
              <a:buNone/>
            </a:pPr>
            <a:r>
              <a:rPr lang="ru-RU" sz="1800" b="1" i="1" cap="none" dirty="0">
                <a:latin typeface="Times New Roman" pitchFamily="18" charset="0"/>
                <a:cs typeface="Times New Roman" pitchFamily="18" charset="0"/>
              </a:rPr>
              <a:t>Ю. Рубцов, военный историк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48282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i="1" cap="none" dirty="0">
                <a:latin typeface="Times New Roman" pitchFamily="18" charset="0"/>
                <a:cs typeface="Times New Roman" pitchFamily="18" charset="0"/>
              </a:rPr>
              <a:t>Поддерживая лживый миф о «решающей роли» штрафбатов в достижении </a:t>
            </a:r>
            <a:r>
              <a:rPr lang="ru-RU" b="1" i="1" u="sng" cap="none" dirty="0">
                <a:latin typeface="Times New Roman" pitchFamily="18" charset="0"/>
                <a:cs typeface="Times New Roman" pitchFamily="18" charset="0"/>
              </a:rPr>
              <a:t>нашей победы</a:t>
            </a:r>
            <a:r>
              <a:rPr lang="ru-RU" b="1" i="1" cap="none" dirty="0">
                <a:latin typeface="Times New Roman" pitchFamily="18" charset="0"/>
                <a:cs typeface="Times New Roman" pitchFamily="18" charset="0"/>
              </a:rPr>
              <a:t>, мы унижаем миллионы тех советских солдат и офицеров, которые воевали честно, без нарушения воинских приказов и воинской дисциплины, и проявляли доблесть в боях.</a:t>
            </a:r>
          </a:p>
          <a:p>
            <a:pPr marL="0" indent="0" algn="just">
              <a:buNone/>
            </a:pPr>
            <a:endParaRPr lang="ru-RU" sz="1800" b="1" i="1" cap="none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800" b="1" i="1" cap="none" dirty="0">
                <a:latin typeface="Times New Roman" pitchFamily="18" charset="0"/>
                <a:cs typeface="Times New Roman" pitchFamily="18" charset="0"/>
              </a:rPr>
              <a:t>Г. Москвин, историк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0870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423BA67D-0E54-4BF5-8573-3C1AB850DAC2}" vid="{26925CA5-0A12-4B83-8566-78A8DE18BE3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1324</TotalTime>
  <Words>1621</Words>
  <Application>Microsoft Office PowerPoint</Application>
  <PresentationFormat>Широкоэкранный</PresentationFormat>
  <Paragraphs>134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Arial Black</vt:lpstr>
      <vt:lpstr>Arial Narrow</vt:lpstr>
      <vt:lpstr>Calibri</vt:lpstr>
      <vt:lpstr>Impact</vt:lpstr>
      <vt:lpstr>Times New Roman</vt:lpstr>
      <vt:lpstr>Wingdings</vt:lpstr>
      <vt:lpstr>Тема1</vt:lpstr>
      <vt:lpstr>Мифология Великой Отечественной войны 1941-1945 гг. Вымыслы и РЕАЛьность  </vt:lpstr>
      <vt:lpstr>МИФ I  «О ПРЕВЕНТИВНОМ УДАРЕ». . .  </vt:lpstr>
      <vt:lpstr> МИФ II  «О ГЕНЕРАЛЕ МОРОЗЕ» </vt:lpstr>
      <vt:lpstr> МИФ III. «О РАВНОЙ ПРЕСТУПНОСТИ ДВУХ ТОТАЛИТАРИЗМОВ:  ФАШИЗМА И КОММУНИЗМА» </vt:lpstr>
      <vt:lpstr> МИФ IV «О «НЕВИННОМ»   ВЕРМАХТЕ» </vt:lpstr>
      <vt:lpstr> МИФ V «О ТРЕТЬЕЙ СИЛЕ» ИЗ ПОСОБНИКОВ НАЦИСТОВ В БОРЦЫ «ЗА СВОБОДУ»… </vt:lpstr>
      <vt:lpstr>МИФ VI  «О  СОВЕТСКОЙ ОККУПАЦИИ» «На смену немецкой оккупации пришла «советская оккупация»</vt:lpstr>
      <vt:lpstr>МИФ VII «О ЧРЕЗМЕРНОСТИ «ЦЕНЫ ПОБЕДЫ»</vt:lpstr>
      <vt:lpstr>МИФ VIII «ВОЙНУ ВЫИГРАЛИ ШТРАФБАТЫ»</vt:lpstr>
      <vt:lpstr>МИФ IX «О БЛАГОРОДНОМ «ГЕНЕРАЛЕ МАННЕРГЕЙМЕ» </vt:lpstr>
      <vt:lpstr>МИФ X «О ПРЕСТУПНОМ» ПАКТЕ МОЛОТОВА – РИББЕНТРОПА»</vt:lpstr>
      <vt:lpstr>МИФ XI О «ТОЖДЕСТВЕННОСТИ ОСВЕНЦИМА И ГУЛАГА»</vt:lpstr>
      <vt:lpstr> МИФ  XII «О НЕПРИЧАСТНОСТИ СТАЛИНА К ПОБЕДЕ» </vt:lpstr>
      <vt:lpstr>ПсиХО-Историческая война  протИВ России  </vt:lpstr>
      <vt:lpstr>  ЦЕЛЬ ПЕРВАЯ:</vt:lpstr>
      <vt:lpstr>  ЦЕЛЬ ВТОРАЯ:</vt:lpstr>
      <vt:lpstr>ЦЕЛЬ ТРЕТЬЯ:</vt:lpstr>
      <vt:lpstr>ЦЕЛЬ ЧЕТВЕРТАЯ:</vt:lpstr>
      <vt:lpstr>ЦЕЛЬ ПЯТАЯ:</vt:lpstr>
      <vt:lpstr>Презентация PowerPoint</vt:lpstr>
      <vt:lpstr>НАМ ВСЕМ, КАК «ВОЗДУХ», НУЖНА ВОЗВЫШАЮЩАЯ ПРАВДА О ПОБЕДЕ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СЛОВО О ВЕЛИКОЙ ПОБЕДЕ</dc:title>
  <dc:creator>Марина Федечкина</dc:creator>
  <cp:lastModifiedBy>420</cp:lastModifiedBy>
  <cp:revision>130</cp:revision>
  <dcterms:created xsi:type="dcterms:W3CDTF">2020-03-17T06:24:52Z</dcterms:created>
  <dcterms:modified xsi:type="dcterms:W3CDTF">2021-06-21T18:40:27Z</dcterms:modified>
</cp:coreProperties>
</file>